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4" r:id="rId1"/>
  </p:sldMasterIdLst>
  <p:notesMasterIdLst>
    <p:notesMasterId r:id="rId50"/>
  </p:notesMasterIdLst>
  <p:sldIdLst>
    <p:sldId id="256" r:id="rId2"/>
    <p:sldId id="257" r:id="rId3"/>
    <p:sldId id="258" r:id="rId4"/>
    <p:sldId id="291" r:id="rId5"/>
    <p:sldId id="260" r:id="rId6"/>
    <p:sldId id="261" r:id="rId7"/>
    <p:sldId id="309" r:id="rId8"/>
    <p:sldId id="322" r:id="rId9"/>
    <p:sldId id="323" r:id="rId10"/>
    <p:sldId id="325" r:id="rId11"/>
    <p:sldId id="326" r:id="rId12"/>
    <p:sldId id="327" r:id="rId13"/>
    <p:sldId id="262" r:id="rId14"/>
    <p:sldId id="292" r:id="rId15"/>
    <p:sldId id="263" r:id="rId16"/>
    <p:sldId id="299" r:id="rId17"/>
    <p:sldId id="300" r:id="rId18"/>
    <p:sldId id="264" r:id="rId19"/>
    <p:sldId id="293" r:id="rId20"/>
    <p:sldId id="307" r:id="rId21"/>
    <p:sldId id="294" r:id="rId22"/>
    <p:sldId id="308" r:id="rId23"/>
    <p:sldId id="296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301" r:id="rId34"/>
    <p:sldId id="311" r:id="rId35"/>
    <p:sldId id="316" r:id="rId36"/>
    <p:sldId id="317" r:id="rId37"/>
    <p:sldId id="314" r:id="rId38"/>
    <p:sldId id="315" r:id="rId39"/>
    <p:sldId id="320" r:id="rId40"/>
    <p:sldId id="312" r:id="rId41"/>
    <p:sldId id="313" r:id="rId42"/>
    <p:sldId id="319" r:id="rId43"/>
    <p:sldId id="321" r:id="rId44"/>
    <p:sldId id="310" r:id="rId45"/>
    <p:sldId id="289" r:id="rId46"/>
    <p:sldId id="303" r:id="rId47"/>
    <p:sldId id="305" r:id="rId48"/>
    <p:sldId id="30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36" autoAdjust="0"/>
  </p:normalViewPr>
  <p:slideViewPr>
    <p:cSldViewPr>
      <p:cViewPr varScale="1">
        <p:scale>
          <a:sx n="67" d="100"/>
          <a:sy n="67" d="100"/>
        </p:scale>
        <p:origin x="-147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Vector length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3780</c:v>
                </c:pt>
                <c:pt idx="1">
                  <c:v>2448</c:v>
                </c:pt>
                <c:pt idx="2">
                  <c:v>3024</c:v>
                </c:pt>
                <c:pt idx="3">
                  <c:v>2232</c:v>
                </c:pt>
                <c:pt idx="4">
                  <c:v>2736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452800"/>
        <c:axId val="74189056"/>
      </c:line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Speed (in minutes)</c:v>
                </c:pt>
              </c:strCache>
            </c:strRef>
          </c:tx>
          <c:spPr>
            <a:ln>
              <a:solidFill>
                <a:srgbClr val="860000"/>
              </a:solidFill>
            </a:ln>
          </c:spPr>
          <c:marker>
            <c:spPr>
              <a:solidFill>
                <a:srgbClr val="FF0000"/>
              </a:solidFill>
            </c:spPr>
          </c:marker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4.8453330000000001</c:v>
                </c:pt>
                <c:pt idx="1">
                  <c:v>2.2993000000000001</c:v>
                </c:pt>
                <c:pt idx="2">
                  <c:v>2.9966330000000001</c:v>
                </c:pt>
                <c:pt idx="3">
                  <c:v>2.2313170000000002</c:v>
                </c:pt>
                <c:pt idx="4">
                  <c:v>3.5532170000000001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093952"/>
        <c:axId val="74190784"/>
      </c:lineChart>
      <c:catAx>
        <c:axId val="1094528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74189056"/>
        <c:crosses val="autoZero"/>
        <c:auto val="1"/>
        <c:lblAlgn val="ctr"/>
        <c:lblOffset val="100"/>
        <c:noMultiLvlLbl val="0"/>
      </c:catAx>
      <c:valAx>
        <c:axId val="741890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9452800"/>
        <c:crosses val="autoZero"/>
        <c:crossBetween val="between"/>
      </c:valAx>
      <c:valAx>
        <c:axId val="7419078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6093952"/>
        <c:crosses val="max"/>
        <c:crossBetween val="between"/>
      </c:valAx>
      <c:catAx>
        <c:axId val="116093952"/>
        <c:scaling>
          <c:orientation val="minMax"/>
        </c:scaling>
        <c:delete val="1"/>
        <c:axPos val="b"/>
        <c:majorTickMark val="out"/>
        <c:minorTickMark val="none"/>
        <c:tickLblPos val="nextTo"/>
        <c:crossAx val="74190784"/>
        <c:crosses val="autoZero"/>
        <c:auto val="1"/>
        <c:lblAlgn val="ctr"/>
        <c:lblOffset val="100"/>
        <c:noMultiLvlLbl val="0"/>
      </c:catAx>
    </c:plotArea>
    <c:legend>
      <c:legendPos val="r"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Vector length</c:v>
                </c:pt>
              </c:strCache>
            </c:strRef>
          </c:tx>
          <c:marker>
            <c:symbol val="none"/>
          </c:marker>
          <c:cat>
            <c:strRef>
              <c:f>Sheet1!$B$2:$D$2</c:f>
              <c:strCache>
                <c:ptCount val="3"/>
                <c:pt idx="0">
                  <c:v>Original </c:v>
                </c:pt>
                <c:pt idx="1">
                  <c:v>3 levels</c:v>
                </c:pt>
                <c:pt idx="2">
                  <c:v>5 levels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3780</c:v>
                </c:pt>
                <c:pt idx="1">
                  <c:v>4644</c:v>
                </c:pt>
                <c:pt idx="2">
                  <c:v>6228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095488"/>
        <c:axId val="74193088"/>
      </c:lineChart>
      <c:lineChart>
        <c:grouping val="standard"/>
        <c:varyColors val="0"/>
        <c:ser>
          <c:idx val="1"/>
          <c:order val="1"/>
          <c:tx>
            <c:strRef>
              <c:f>Sheet1!$A$4</c:f>
              <c:strCache>
                <c:ptCount val="1"/>
                <c:pt idx="0">
                  <c:v>Time(in minutes)</c:v>
                </c:pt>
              </c:strCache>
            </c:strRef>
          </c:tx>
          <c:spPr>
            <a:ln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5400000" scaled="0"/>
              </a:gradFill>
            </a:ln>
          </c:spPr>
          <c:marker>
            <c:symbol val="none"/>
          </c:marker>
          <c:dPt>
            <c:idx val="2"/>
            <c:bubble3D val="0"/>
            <c:spPr>
              <a:ln>
                <a:gradFill>
                  <a:gsLst>
                    <a:gs pos="0">
                      <a:srgbClr val="FF0000"/>
                    </a:gs>
                    <a:gs pos="2000">
                      <a:srgbClr val="FF7A00"/>
                    </a:gs>
                    <a:gs pos="0">
                      <a:srgbClr val="FF0300"/>
                    </a:gs>
                    <a:gs pos="0">
                      <a:srgbClr val="4D0808"/>
                    </a:gs>
                  </a:gsLst>
                  <a:lin ang="5400000" scaled="0"/>
                </a:gradFill>
              </a:ln>
            </c:spPr>
          </c:dPt>
          <c:cat>
            <c:strRef>
              <c:f>Sheet1!$B$2:$D$2</c:f>
              <c:strCache>
                <c:ptCount val="3"/>
                <c:pt idx="0">
                  <c:v>Original </c:v>
                </c:pt>
                <c:pt idx="1">
                  <c:v>3 levels</c:v>
                </c:pt>
                <c:pt idx="2">
                  <c:v>5 levels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4.8453330000000001</c:v>
                </c:pt>
                <c:pt idx="1">
                  <c:v>6.1259499999999996</c:v>
                </c:pt>
                <c:pt idx="2">
                  <c:v>11.112233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953664"/>
        <c:axId val="74193664"/>
      </c:lineChart>
      <c:catAx>
        <c:axId val="1160954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74193088"/>
        <c:crosses val="autoZero"/>
        <c:auto val="1"/>
        <c:lblAlgn val="ctr"/>
        <c:lblOffset val="100"/>
        <c:noMultiLvlLbl val="0"/>
      </c:catAx>
      <c:valAx>
        <c:axId val="741930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6095488"/>
        <c:crosses val="autoZero"/>
        <c:crossBetween val="between"/>
      </c:valAx>
      <c:valAx>
        <c:axId val="7419366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5953664"/>
        <c:crosses val="max"/>
        <c:crossBetween val="between"/>
      </c:valAx>
      <c:catAx>
        <c:axId val="115953664"/>
        <c:scaling>
          <c:orientation val="minMax"/>
        </c:scaling>
        <c:delete val="1"/>
        <c:axPos val="b"/>
        <c:majorTickMark val="out"/>
        <c:minorTickMark val="none"/>
        <c:tickLblPos val="nextTo"/>
        <c:crossAx val="74193664"/>
        <c:crosses val="autoZero"/>
        <c:auto val="1"/>
        <c:lblAlgn val="ctr"/>
        <c:lblOffset val="100"/>
        <c:noMultiLvlLbl val="0"/>
      </c:catAx>
    </c:plotArea>
    <c:legend>
      <c:legendPos val="r"/>
      <c:legendEntry>
        <c:idx val="0"/>
        <c:txPr>
          <a:bodyPr/>
          <a:lstStyle/>
          <a:p>
            <a:pPr>
              <a:defRPr sz="18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800"/>
            </a:pPr>
            <a:endParaRPr lang="en-US"/>
          </a:p>
        </c:txPr>
      </c:legendEntry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4FB40-6B53-452A-BEFA-D01C8A44D88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5615CA-1CAF-4746-9A19-42EDE2804396}">
      <dgm:prSet phldrT="[Text]"/>
      <dgm:spPr/>
      <dgm:t>
        <a:bodyPr/>
        <a:lstStyle/>
        <a:p>
          <a:r>
            <a:rPr lang="en-US" dirty="0" smtClean="0"/>
            <a:t>IMPROVEMENTS</a:t>
          </a:r>
          <a:endParaRPr lang="en-US" dirty="0"/>
        </a:p>
      </dgm:t>
    </dgm:pt>
    <dgm:pt modelId="{F4956CCA-D409-4D4F-96B2-7F4DFF414EF6}" type="parTrans" cxnId="{EDB9584D-3574-49BE-AA19-7C6D1E4EE51F}">
      <dgm:prSet/>
      <dgm:spPr/>
      <dgm:t>
        <a:bodyPr/>
        <a:lstStyle/>
        <a:p>
          <a:endParaRPr lang="en-US"/>
        </a:p>
      </dgm:t>
    </dgm:pt>
    <dgm:pt modelId="{90D60412-A0B3-4B19-9699-7A79E920B180}" type="sibTrans" cxnId="{EDB9584D-3574-49BE-AA19-7C6D1E4EE51F}">
      <dgm:prSet/>
      <dgm:spPr/>
      <dgm:t>
        <a:bodyPr/>
        <a:lstStyle/>
        <a:p>
          <a:endParaRPr lang="en-US"/>
        </a:p>
      </dgm:t>
    </dgm:pt>
    <dgm:pt modelId="{4ABE0014-CD98-4FFC-807B-F7601E652762}">
      <dgm:prSet phldrT="[Text]"/>
      <dgm:spPr/>
      <dgm:t>
        <a:bodyPr/>
        <a:lstStyle/>
        <a:p>
          <a:r>
            <a:rPr lang="en-US" dirty="0" smtClean="0"/>
            <a:t>PERFORMANCE</a:t>
          </a:r>
        </a:p>
        <a:p>
          <a:r>
            <a:rPr lang="en-US" dirty="0" smtClean="0"/>
            <a:t>(Spatial Selective Approach)</a:t>
          </a:r>
          <a:endParaRPr lang="en-US" dirty="0"/>
        </a:p>
      </dgm:t>
    </dgm:pt>
    <dgm:pt modelId="{7F38C10A-F106-4784-99DD-557935B223FD}" type="parTrans" cxnId="{25BD1285-E6BF-432D-89DA-27F1B5C353B7}">
      <dgm:prSet/>
      <dgm:spPr/>
      <dgm:t>
        <a:bodyPr/>
        <a:lstStyle/>
        <a:p>
          <a:endParaRPr lang="en-US"/>
        </a:p>
      </dgm:t>
    </dgm:pt>
    <dgm:pt modelId="{072A8BDD-C588-4F30-8291-4CC0E620EDEE}" type="sibTrans" cxnId="{25BD1285-E6BF-432D-89DA-27F1B5C353B7}">
      <dgm:prSet/>
      <dgm:spPr/>
      <dgm:t>
        <a:bodyPr/>
        <a:lstStyle/>
        <a:p>
          <a:endParaRPr lang="en-US"/>
        </a:p>
      </dgm:t>
    </dgm:pt>
    <dgm:pt modelId="{B155BA0F-D82E-4DDF-AFE3-72EF8AA3A8CC}">
      <dgm:prSet phldrT="[Text]"/>
      <dgm:spPr/>
      <dgm:t>
        <a:bodyPr/>
        <a:lstStyle/>
        <a:p>
          <a:r>
            <a:rPr lang="en-US" dirty="0" smtClean="0"/>
            <a:t>ACCURACY</a:t>
          </a:r>
        </a:p>
        <a:p>
          <a:r>
            <a:rPr lang="en-US" dirty="0" smtClean="0"/>
            <a:t>(Multi-Level Approach)</a:t>
          </a:r>
          <a:endParaRPr lang="en-US" dirty="0"/>
        </a:p>
      </dgm:t>
    </dgm:pt>
    <dgm:pt modelId="{122B84CE-96F8-4C8E-B937-E71C967EE1A2}" type="parTrans" cxnId="{E2D8B03B-43E5-4AFC-8F23-0D918EFCB02A}">
      <dgm:prSet/>
      <dgm:spPr/>
      <dgm:t>
        <a:bodyPr/>
        <a:lstStyle/>
        <a:p>
          <a:endParaRPr lang="en-US"/>
        </a:p>
      </dgm:t>
    </dgm:pt>
    <dgm:pt modelId="{969D826D-2EF7-4A2F-B6C5-CFB660B59EAA}" type="sibTrans" cxnId="{E2D8B03B-43E5-4AFC-8F23-0D918EFCB02A}">
      <dgm:prSet/>
      <dgm:spPr/>
      <dgm:t>
        <a:bodyPr/>
        <a:lstStyle/>
        <a:p>
          <a:endParaRPr lang="en-US"/>
        </a:p>
      </dgm:t>
    </dgm:pt>
    <dgm:pt modelId="{3684878A-49A5-4996-BCDD-D8385799EA53}" type="pres">
      <dgm:prSet presAssocID="{B594FB40-6B53-452A-BEFA-D01C8A44D8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2B5E64-0C41-4D95-B37A-CE6E5D6F881C}" type="pres">
      <dgm:prSet presAssocID="{DF5615CA-1CAF-4746-9A19-42EDE2804396}" presName="hierRoot1" presStyleCnt="0">
        <dgm:presLayoutVars>
          <dgm:hierBranch val="init"/>
        </dgm:presLayoutVars>
      </dgm:prSet>
      <dgm:spPr/>
    </dgm:pt>
    <dgm:pt modelId="{33B16FA6-7D35-4CEE-8609-37C29411BAE3}" type="pres">
      <dgm:prSet presAssocID="{DF5615CA-1CAF-4746-9A19-42EDE2804396}" presName="rootComposite1" presStyleCnt="0"/>
      <dgm:spPr/>
    </dgm:pt>
    <dgm:pt modelId="{DD84EBE4-A71D-42A3-A4B5-D879393492B0}" type="pres">
      <dgm:prSet presAssocID="{DF5615CA-1CAF-4746-9A19-42EDE2804396}" presName="rootText1" presStyleLbl="node0" presStyleIdx="0" presStyleCnt="1" custLinFactNeighborX="-8366" custLinFactNeighborY="4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6DC0E3-4704-4658-A48F-8AC016B6AA53}" type="pres">
      <dgm:prSet presAssocID="{DF5615CA-1CAF-4746-9A19-42EDE280439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E587EE-057D-42D5-97F0-0B3F752BBD8E}" type="pres">
      <dgm:prSet presAssocID="{DF5615CA-1CAF-4746-9A19-42EDE2804396}" presName="hierChild2" presStyleCnt="0"/>
      <dgm:spPr/>
    </dgm:pt>
    <dgm:pt modelId="{36173271-9B20-438D-B97E-1A786B8CCD32}" type="pres">
      <dgm:prSet presAssocID="{7F38C10A-F106-4784-99DD-557935B223F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FF16D551-8E4D-4D23-87CD-AC66C82C0D1D}" type="pres">
      <dgm:prSet presAssocID="{4ABE0014-CD98-4FFC-807B-F7601E652762}" presName="hierRoot2" presStyleCnt="0">
        <dgm:presLayoutVars>
          <dgm:hierBranch val="init"/>
        </dgm:presLayoutVars>
      </dgm:prSet>
      <dgm:spPr/>
    </dgm:pt>
    <dgm:pt modelId="{0B328D0B-EC07-4A5C-841D-22D1EFBC12E3}" type="pres">
      <dgm:prSet presAssocID="{4ABE0014-CD98-4FFC-807B-F7601E652762}" presName="rootComposite" presStyleCnt="0"/>
      <dgm:spPr/>
    </dgm:pt>
    <dgm:pt modelId="{CCA1B220-DDA0-4D04-87E2-3CB0322D6AEA}" type="pres">
      <dgm:prSet presAssocID="{4ABE0014-CD98-4FFC-807B-F7601E65276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FE7CCD-77AA-455A-B45B-31727451F1EF}" type="pres">
      <dgm:prSet presAssocID="{4ABE0014-CD98-4FFC-807B-F7601E652762}" presName="rootConnector" presStyleLbl="node2" presStyleIdx="0" presStyleCnt="2"/>
      <dgm:spPr/>
      <dgm:t>
        <a:bodyPr/>
        <a:lstStyle/>
        <a:p>
          <a:endParaRPr lang="en-US"/>
        </a:p>
      </dgm:t>
    </dgm:pt>
    <dgm:pt modelId="{D1C942AB-0119-42B7-9260-D0BB8F86E8E4}" type="pres">
      <dgm:prSet presAssocID="{4ABE0014-CD98-4FFC-807B-F7601E652762}" presName="hierChild4" presStyleCnt="0"/>
      <dgm:spPr/>
    </dgm:pt>
    <dgm:pt modelId="{35897BE4-360D-43A4-8E3D-625AA77A0E3C}" type="pres">
      <dgm:prSet presAssocID="{4ABE0014-CD98-4FFC-807B-F7601E652762}" presName="hierChild5" presStyleCnt="0"/>
      <dgm:spPr/>
    </dgm:pt>
    <dgm:pt modelId="{DD2B6D8B-4349-48C2-9653-BD97C59712F6}" type="pres">
      <dgm:prSet presAssocID="{122B84CE-96F8-4C8E-B937-E71C967EE1A2}" presName="Name64" presStyleLbl="parChTrans1D2" presStyleIdx="1" presStyleCnt="2"/>
      <dgm:spPr/>
      <dgm:t>
        <a:bodyPr/>
        <a:lstStyle/>
        <a:p>
          <a:endParaRPr lang="en-US"/>
        </a:p>
      </dgm:t>
    </dgm:pt>
    <dgm:pt modelId="{1FAA237D-C31D-4648-8706-07643DAD4E51}" type="pres">
      <dgm:prSet presAssocID="{B155BA0F-D82E-4DDF-AFE3-72EF8AA3A8CC}" presName="hierRoot2" presStyleCnt="0">
        <dgm:presLayoutVars>
          <dgm:hierBranch val="init"/>
        </dgm:presLayoutVars>
      </dgm:prSet>
      <dgm:spPr/>
    </dgm:pt>
    <dgm:pt modelId="{6ECDB829-669B-4536-BA87-7FB5E71F8BAC}" type="pres">
      <dgm:prSet presAssocID="{B155BA0F-D82E-4DDF-AFE3-72EF8AA3A8CC}" presName="rootComposite" presStyleCnt="0"/>
      <dgm:spPr/>
    </dgm:pt>
    <dgm:pt modelId="{906334B2-63E7-4A10-A2F7-C0AACDA5BC36}" type="pres">
      <dgm:prSet presAssocID="{B155BA0F-D82E-4DDF-AFE3-72EF8AA3A8C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3D8927-7122-4451-AFB1-B30F07C9F52C}" type="pres">
      <dgm:prSet presAssocID="{B155BA0F-D82E-4DDF-AFE3-72EF8AA3A8CC}" presName="rootConnector" presStyleLbl="node2" presStyleIdx="1" presStyleCnt="2"/>
      <dgm:spPr/>
      <dgm:t>
        <a:bodyPr/>
        <a:lstStyle/>
        <a:p>
          <a:endParaRPr lang="en-US"/>
        </a:p>
      </dgm:t>
    </dgm:pt>
    <dgm:pt modelId="{AED54DCB-50E5-4094-9D8A-53FC00CDDD6A}" type="pres">
      <dgm:prSet presAssocID="{B155BA0F-D82E-4DDF-AFE3-72EF8AA3A8CC}" presName="hierChild4" presStyleCnt="0"/>
      <dgm:spPr/>
    </dgm:pt>
    <dgm:pt modelId="{00EC32F1-CC0A-4E2A-A29B-4A57F50AF203}" type="pres">
      <dgm:prSet presAssocID="{B155BA0F-D82E-4DDF-AFE3-72EF8AA3A8CC}" presName="hierChild5" presStyleCnt="0"/>
      <dgm:spPr/>
    </dgm:pt>
    <dgm:pt modelId="{94BD063D-7F32-46C9-8C76-1BA065EA4A2C}" type="pres">
      <dgm:prSet presAssocID="{DF5615CA-1CAF-4746-9A19-42EDE2804396}" presName="hierChild3" presStyleCnt="0"/>
      <dgm:spPr/>
    </dgm:pt>
  </dgm:ptLst>
  <dgm:cxnLst>
    <dgm:cxn modelId="{A9CB00F4-58CF-4461-8259-0E18EE96AB55}" type="presOf" srcId="{B594FB40-6B53-452A-BEFA-D01C8A44D888}" destId="{3684878A-49A5-4996-BCDD-D8385799EA53}" srcOrd="0" destOrd="0" presId="urn:microsoft.com/office/officeart/2009/3/layout/HorizontalOrganizationChart"/>
    <dgm:cxn modelId="{28287563-3E3C-456C-9DEE-65FA560070AD}" type="presOf" srcId="{4ABE0014-CD98-4FFC-807B-F7601E652762}" destId="{CCA1B220-DDA0-4D04-87E2-3CB0322D6AEA}" srcOrd="0" destOrd="0" presId="urn:microsoft.com/office/officeart/2009/3/layout/HorizontalOrganizationChart"/>
    <dgm:cxn modelId="{E2D8B03B-43E5-4AFC-8F23-0D918EFCB02A}" srcId="{DF5615CA-1CAF-4746-9A19-42EDE2804396}" destId="{B155BA0F-D82E-4DDF-AFE3-72EF8AA3A8CC}" srcOrd="1" destOrd="0" parTransId="{122B84CE-96F8-4C8E-B937-E71C967EE1A2}" sibTransId="{969D826D-2EF7-4A2F-B6C5-CFB660B59EAA}"/>
    <dgm:cxn modelId="{A9C1E3E9-0FD9-4F6B-BA3C-0F6EF5E84F7A}" type="presOf" srcId="{122B84CE-96F8-4C8E-B937-E71C967EE1A2}" destId="{DD2B6D8B-4349-48C2-9653-BD97C59712F6}" srcOrd="0" destOrd="0" presId="urn:microsoft.com/office/officeart/2009/3/layout/HorizontalOrganizationChart"/>
    <dgm:cxn modelId="{06EEEA68-B8B5-436F-8D3F-09B5F59FF173}" type="presOf" srcId="{DF5615CA-1CAF-4746-9A19-42EDE2804396}" destId="{DD84EBE4-A71D-42A3-A4B5-D879393492B0}" srcOrd="0" destOrd="0" presId="urn:microsoft.com/office/officeart/2009/3/layout/HorizontalOrganizationChart"/>
    <dgm:cxn modelId="{D6BE4AB3-F4D3-4775-9F57-922130C4683A}" type="presOf" srcId="{B155BA0F-D82E-4DDF-AFE3-72EF8AA3A8CC}" destId="{5A3D8927-7122-4451-AFB1-B30F07C9F52C}" srcOrd="1" destOrd="0" presId="urn:microsoft.com/office/officeart/2009/3/layout/HorizontalOrganizationChart"/>
    <dgm:cxn modelId="{7B621B4E-0A3E-4975-AB2C-84A28307FE2A}" type="presOf" srcId="{DF5615CA-1CAF-4746-9A19-42EDE2804396}" destId="{7D6DC0E3-4704-4658-A48F-8AC016B6AA53}" srcOrd="1" destOrd="0" presId="urn:microsoft.com/office/officeart/2009/3/layout/HorizontalOrganizationChart"/>
    <dgm:cxn modelId="{EDB9584D-3574-49BE-AA19-7C6D1E4EE51F}" srcId="{B594FB40-6B53-452A-BEFA-D01C8A44D888}" destId="{DF5615CA-1CAF-4746-9A19-42EDE2804396}" srcOrd="0" destOrd="0" parTransId="{F4956CCA-D409-4D4F-96B2-7F4DFF414EF6}" sibTransId="{90D60412-A0B3-4B19-9699-7A79E920B180}"/>
    <dgm:cxn modelId="{BB25CA44-E3C6-4141-BE13-CEAE8F87FE44}" type="presOf" srcId="{4ABE0014-CD98-4FFC-807B-F7601E652762}" destId="{5BFE7CCD-77AA-455A-B45B-31727451F1EF}" srcOrd="1" destOrd="0" presId="urn:microsoft.com/office/officeart/2009/3/layout/HorizontalOrganizationChart"/>
    <dgm:cxn modelId="{BC8464E0-E4A2-4B51-93BB-29BB3BBCA492}" type="presOf" srcId="{7F38C10A-F106-4784-99DD-557935B223FD}" destId="{36173271-9B20-438D-B97E-1A786B8CCD32}" srcOrd="0" destOrd="0" presId="urn:microsoft.com/office/officeart/2009/3/layout/HorizontalOrganizationChart"/>
    <dgm:cxn modelId="{A9FDE89B-D1E4-4C1D-8577-C394C3F7CCF2}" type="presOf" srcId="{B155BA0F-D82E-4DDF-AFE3-72EF8AA3A8CC}" destId="{906334B2-63E7-4A10-A2F7-C0AACDA5BC36}" srcOrd="0" destOrd="0" presId="urn:microsoft.com/office/officeart/2009/3/layout/HorizontalOrganizationChart"/>
    <dgm:cxn modelId="{25BD1285-E6BF-432D-89DA-27F1B5C353B7}" srcId="{DF5615CA-1CAF-4746-9A19-42EDE2804396}" destId="{4ABE0014-CD98-4FFC-807B-F7601E652762}" srcOrd="0" destOrd="0" parTransId="{7F38C10A-F106-4784-99DD-557935B223FD}" sibTransId="{072A8BDD-C588-4F30-8291-4CC0E620EDEE}"/>
    <dgm:cxn modelId="{D4932FAB-BF8D-425C-9409-0435A4294ED2}" type="presParOf" srcId="{3684878A-49A5-4996-BCDD-D8385799EA53}" destId="{0F2B5E64-0C41-4D95-B37A-CE6E5D6F881C}" srcOrd="0" destOrd="0" presId="urn:microsoft.com/office/officeart/2009/3/layout/HorizontalOrganizationChart"/>
    <dgm:cxn modelId="{3C6F67C6-F298-47C9-B0F4-59AED4120399}" type="presParOf" srcId="{0F2B5E64-0C41-4D95-B37A-CE6E5D6F881C}" destId="{33B16FA6-7D35-4CEE-8609-37C29411BAE3}" srcOrd="0" destOrd="0" presId="urn:microsoft.com/office/officeart/2009/3/layout/HorizontalOrganizationChart"/>
    <dgm:cxn modelId="{DFB8F086-0889-47B9-AC99-978F817F0B75}" type="presParOf" srcId="{33B16FA6-7D35-4CEE-8609-37C29411BAE3}" destId="{DD84EBE4-A71D-42A3-A4B5-D879393492B0}" srcOrd="0" destOrd="0" presId="urn:microsoft.com/office/officeart/2009/3/layout/HorizontalOrganizationChart"/>
    <dgm:cxn modelId="{C545DD74-F49A-45E3-AE46-9A8927CB2323}" type="presParOf" srcId="{33B16FA6-7D35-4CEE-8609-37C29411BAE3}" destId="{7D6DC0E3-4704-4658-A48F-8AC016B6AA53}" srcOrd="1" destOrd="0" presId="urn:microsoft.com/office/officeart/2009/3/layout/HorizontalOrganizationChart"/>
    <dgm:cxn modelId="{AAE58641-626A-43DE-A717-98C4396CFC50}" type="presParOf" srcId="{0F2B5E64-0C41-4D95-B37A-CE6E5D6F881C}" destId="{18E587EE-057D-42D5-97F0-0B3F752BBD8E}" srcOrd="1" destOrd="0" presId="urn:microsoft.com/office/officeart/2009/3/layout/HorizontalOrganizationChart"/>
    <dgm:cxn modelId="{A191935D-3CB7-4EA3-848A-7C6895580A25}" type="presParOf" srcId="{18E587EE-057D-42D5-97F0-0B3F752BBD8E}" destId="{36173271-9B20-438D-B97E-1A786B8CCD32}" srcOrd="0" destOrd="0" presId="urn:microsoft.com/office/officeart/2009/3/layout/HorizontalOrganizationChart"/>
    <dgm:cxn modelId="{2C967E1D-F4DF-47CF-BD6F-3AB47A17B6D7}" type="presParOf" srcId="{18E587EE-057D-42D5-97F0-0B3F752BBD8E}" destId="{FF16D551-8E4D-4D23-87CD-AC66C82C0D1D}" srcOrd="1" destOrd="0" presId="urn:microsoft.com/office/officeart/2009/3/layout/HorizontalOrganizationChart"/>
    <dgm:cxn modelId="{EB090929-252A-40F3-95D4-33E049BBE5BC}" type="presParOf" srcId="{FF16D551-8E4D-4D23-87CD-AC66C82C0D1D}" destId="{0B328D0B-EC07-4A5C-841D-22D1EFBC12E3}" srcOrd="0" destOrd="0" presId="urn:microsoft.com/office/officeart/2009/3/layout/HorizontalOrganizationChart"/>
    <dgm:cxn modelId="{E0B6F07E-E923-48F0-B60C-D201BD0610F5}" type="presParOf" srcId="{0B328D0B-EC07-4A5C-841D-22D1EFBC12E3}" destId="{CCA1B220-DDA0-4D04-87E2-3CB0322D6AEA}" srcOrd="0" destOrd="0" presId="urn:microsoft.com/office/officeart/2009/3/layout/HorizontalOrganizationChart"/>
    <dgm:cxn modelId="{A323428B-0BE2-415C-9A26-246D1B751B35}" type="presParOf" srcId="{0B328D0B-EC07-4A5C-841D-22D1EFBC12E3}" destId="{5BFE7CCD-77AA-455A-B45B-31727451F1EF}" srcOrd="1" destOrd="0" presId="urn:microsoft.com/office/officeart/2009/3/layout/HorizontalOrganizationChart"/>
    <dgm:cxn modelId="{7433B1C3-F7BA-446F-B93C-3ACF1ECD0750}" type="presParOf" srcId="{FF16D551-8E4D-4D23-87CD-AC66C82C0D1D}" destId="{D1C942AB-0119-42B7-9260-D0BB8F86E8E4}" srcOrd="1" destOrd="0" presId="urn:microsoft.com/office/officeart/2009/3/layout/HorizontalOrganizationChart"/>
    <dgm:cxn modelId="{B6403EB4-1A4F-42CF-BDB3-FDD5177B044B}" type="presParOf" srcId="{FF16D551-8E4D-4D23-87CD-AC66C82C0D1D}" destId="{35897BE4-360D-43A4-8E3D-625AA77A0E3C}" srcOrd="2" destOrd="0" presId="urn:microsoft.com/office/officeart/2009/3/layout/HorizontalOrganizationChart"/>
    <dgm:cxn modelId="{E9632A80-CEC3-4896-B63B-BBF1AE1ACD52}" type="presParOf" srcId="{18E587EE-057D-42D5-97F0-0B3F752BBD8E}" destId="{DD2B6D8B-4349-48C2-9653-BD97C59712F6}" srcOrd="2" destOrd="0" presId="urn:microsoft.com/office/officeart/2009/3/layout/HorizontalOrganizationChart"/>
    <dgm:cxn modelId="{9FA767B0-7F4A-4E4D-8268-3DB73C8F378B}" type="presParOf" srcId="{18E587EE-057D-42D5-97F0-0B3F752BBD8E}" destId="{1FAA237D-C31D-4648-8706-07643DAD4E51}" srcOrd="3" destOrd="0" presId="urn:microsoft.com/office/officeart/2009/3/layout/HorizontalOrganizationChart"/>
    <dgm:cxn modelId="{B7CC9676-1B98-4AAF-AD3B-201DBCB11270}" type="presParOf" srcId="{1FAA237D-C31D-4648-8706-07643DAD4E51}" destId="{6ECDB829-669B-4536-BA87-7FB5E71F8BAC}" srcOrd="0" destOrd="0" presId="urn:microsoft.com/office/officeart/2009/3/layout/HorizontalOrganizationChart"/>
    <dgm:cxn modelId="{EA8F429E-444B-4B7D-B068-800C1CA78083}" type="presParOf" srcId="{6ECDB829-669B-4536-BA87-7FB5E71F8BAC}" destId="{906334B2-63E7-4A10-A2F7-C0AACDA5BC36}" srcOrd="0" destOrd="0" presId="urn:microsoft.com/office/officeart/2009/3/layout/HorizontalOrganizationChart"/>
    <dgm:cxn modelId="{E0E21127-D187-44E9-8F7E-812D40B970C6}" type="presParOf" srcId="{6ECDB829-669B-4536-BA87-7FB5E71F8BAC}" destId="{5A3D8927-7122-4451-AFB1-B30F07C9F52C}" srcOrd="1" destOrd="0" presId="urn:microsoft.com/office/officeart/2009/3/layout/HorizontalOrganizationChart"/>
    <dgm:cxn modelId="{D599A0D0-16B1-4522-923E-15929CD33999}" type="presParOf" srcId="{1FAA237D-C31D-4648-8706-07643DAD4E51}" destId="{AED54DCB-50E5-4094-9D8A-53FC00CDDD6A}" srcOrd="1" destOrd="0" presId="urn:microsoft.com/office/officeart/2009/3/layout/HorizontalOrganizationChart"/>
    <dgm:cxn modelId="{69426A08-C8EF-4074-AAFB-7E9D50D0A7AD}" type="presParOf" srcId="{1FAA237D-C31D-4648-8706-07643DAD4E51}" destId="{00EC32F1-CC0A-4E2A-A29B-4A57F50AF203}" srcOrd="2" destOrd="0" presId="urn:microsoft.com/office/officeart/2009/3/layout/HorizontalOrganizationChart"/>
    <dgm:cxn modelId="{2D3B7C64-B5FB-4164-83D4-BB559B7260C7}" type="presParOf" srcId="{0F2B5E64-0C41-4D95-B37A-CE6E5D6F881C}" destId="{94BD063D-7F32-46C9-8C76-1BA065EA4A2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B6D8B-4349-48C2-9653-BD97C59712F6}">
      <dsp:nvSpPr>
        <dsp:cNvPr id="0" name=""/>
        <dsp:cNvSpPr/>
      </dsp:nvSpPr>
      <dsp:spPr>
        <a:xfrm>
          <a:off x="2768203" y="2073151"/>
          <a:ext cx="556617" cy="554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9796" y="0"/>
              </a:lnTo>
              <a:lnTo>
                <a:pt x="279796" y="554012"/>
              </a:lnTo>
              <a:lnTo>
                <a:pt x="556617" y="5540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73271-9B20-438D-B97E-1A786B8CCD32}">
      <dsp:nvSpPr>
        <dsp:cNvPr id="0" name=""/>
        <dsp:cNvSpPr/>
      </dsp:nvSpPr>
      <dsp:spPr>
        <a:xfrm>
          <a:off x="2768203" y="1436836"/>
          <a:ext cx="556617" cy="636314"/>
        </a:xfrm>
        <a:custGeom>
          <a:avLst/>
          <a:gdLst/>
          <a:ahLst/>
          <a:cxnLst/>
          <a:rect l="0" t="0" r="0" b="0"/>
          <a:pathLst>
            <a:path>
              <a:moveTo>
                <a:pt x="0" y="636314"/>
              </a:moveTo>
              <a:lnTo>
                <a:pt x="279796" y="636314"/>
              </a:lnTo>
              <a:lnTo>
                <a:pt x="279796" y="0"/>
              </a:lnTo>
              <a:lnTo>
                <a:pt x="5566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4EBE4-A71D-42A3-A4B5-D879393492B0}">
      <dsp:nvSpPr>
        <dsp:cNvPr id="0" name=""/>
        <dsp:cNvSpPr/>
      </dsp:nvSpPr>
      <dsp:spPr>
        <a:xfrm>
          <a:off x="0" y="1651000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IMPROVEMENTS</a:t>
          </a:r>
          <a:endParaRPr lang="en-US" sz="1900" kern="1200" dirty="0"/>
        </a:p>
      </dsp:txBody>
      <dsp:txXfrm>
        <a:off x="0" y="1651000"/>
        <a:ext cx="2768203" cy="844301"/>
      </dsp:txXfrm>
    </dsp:sp>
    <dsp:sp modelId="{CCA1B220-DDA0-4D04-87E2-3CB0322D6AEA}">
      <dsp:nvSpPr>
        <dsp:cNvPr id="0" name=""/>
        <dsp:cNvSpPr/>
      </dsp:nvSpPr>
      <dsp:spPr>
        <a:xfrm>
          <a:off x="3324820" y="1014685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PERFORMANCE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(Spatial Selective Approach)</a:t>
          </a:r>
          <a:endParaRPr lang="en-US" sz="1900" kern="1200" dirty="0"/>
        </a:p>
      </dsp:txBody>
      <dsp:txXfrm>
        <a:off x="3324820" y="1014685"/>
        <a:ext cx="2768203" cy="844301"/>
      </dsp:txXfrm>
    </dsp:sp>
    <dsp:sp modelId="{906334B2-63E7-4A10-A2F7-C0AACDA5BC36}">
      <dsp:nvSpPr>
        <dsp:cNvPr id="0" name=""/>
        <dsp:cNvSpPr/>
      </dsp:nvSpPr>
      <dsp:spPr>
        <a:xfrm>
          <a:off x="3324820" y="2205012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ACCURACY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(Multi-Level Approach)</a:t>
          </a:r>
          <a:endParaRPr lang="en-US" sz="1900" kern="1200" dirty="0"/>
        </a:p>
      </dsp:txBody>
      <dsp:txXfrm>
        <a:off x="3324820" y="2205012"/>
        <a:ext cx="2768203" cy="844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68242-06C0-45E0-A2F6-61B7C8A66243}" type="datetimeFigureOut">
              <a:rPr lang="en-US" smtClean="0"/>
              <a:t>4/13/2011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35E39-9A53-4384-AFE8-B1F6847F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35E39-9A53-4384-AFE8-B1F6847F6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92005-6B42-4760-9B1B-9AAF1726F794}" type="slidenum">
              <a:rPr lang="en-US"/>
              <a:pPr/>
              <a:t>25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88239-5A07-472A-968F-2C5E7A08360E}" type="slidenum">
              <a:rPr lang="en-US"/>
              <a:pPr/>
              <a:t>26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E94269-7D7E-454A-BEEC-EA7B0577EDB1}" type="slidenum">
              <a:rPr lang="en-US"/>
              <a:pPr/>
              <a:t>27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07E13-6A77-4620-8AE8-D565ADBD6DA4}" type="slidenum">
              <a:rPr lang="en-US"/>
              <a:pPr/>
              <a:t>28</a:t>
            </a:fld>
            <a:endParaRPr lang="en-US"/>
          </a:p>
        </p:txBody>
      </p:sp>
      <p:sp>
        <p:nvSpPr>
          <p:cNvPr id="146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AFB97-5B3C-467D-943B-73CD7D64B3EF}" type="slidenum">
              <a:rPr lang="en-US"/>
              <a:pPr/>
              <a:t>29</a:t>
            </a:fld>
            <a:endParaRPr lang="en-US"/>
          </a:p>
        </p:txBody>
      </p:sp>
      <p:sp>
        <p:nvSpPr>
          <p:cNvPr id="146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48B68B-74A0-4352-9DB8-6D706A338356}" type="slidenum">
              <a:rPr lang="en-US"/>
              <a:pPr/>
              <a:t>30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63EBD5-B1E7-43AF-BACF-684BEBEEB1EF}" type="slidenum">
              <a:rPr lang="en-US"/>
              <a:pPr/>
              <a:t>31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E1B0AF-0668-46FE-AB92-75939E0FA236}" type="slidenum">
              <a:rPr lang="en-US"/>
              <a:pPr/>
              <a:t>32</a:t>
            </a:fld>
            <a:endParaRPr lang="en-US"/>
          </a:p>
        </p:txBody>
      </p:sp>
      <p:sp>
        <p:nvSpPr>
          <p:cNvPr id="156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9" name="Object 17"/>
          <p:cNvGraphicFramePr>
            <a:graphicFrameLocks noChangeAspect="1"/>
          </p:cNvGraphicFramePr>
          <p:nvPr/>
        </p:nvGraphicFramePr>
        <p:xfrm>
          <a:off x="4252913" y="0"/>
          <a:ext cx="4891087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Image" r:id="rId3" imgW="8228571" imgH="8711111" progId="Photoshop.Image.6">
                  <p:embed/>
                </p:oleObj>
              </mc:Choice>
              <mc:Fallback>
                <p:oleObj name="Image" r:id="rId3" imgW="8228571" imgH="8711111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4252913" y="0"/>
                        <a:ext cx="4891087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chemeClr val="accent1">
                                    <a:gamma/>
                                    <a:tint val="72941"/>
                                    <a:invGamma/>
                                    <a:alpha val="39999"/>
                                  </a:schemeClr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Rectangle 18" descr="Light horizontal"/>
          <p:cNvSpPr>
            <a:spLocks noChangeArrowheads="1"/>
          </p:cNvSpPr>
          <p:nvPr/>
        </p:nvSpPr>
        <p:spPr bwMode="gray">
          <a:xfrm>
            <a:off x="0" y="9525"/>
            <a:ext cx="1476375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ltGray">
          <a:xfrm flipV="1">
            <a:off x="0" y="4267200"/>
            <a:ext cx="9144000" cy="11064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AutoShape 21"/>
          <p:cNvSpPr>
            <a:spLocks noChangeArrowheads="1"/>
          </p:cNvSpPr>
          <p:nvPr/>
        </p:nvSpPr>
        <p:spPr bwMode="ltGray">
          <a:xfrm>
            <a:off x="1474788" y="5156200"/>
            <a:ext cx="7129462" cy="5048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3548063"/>
            <a:ext cx="7239000" cy="137160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614488" y="5224463"/>
            <a:ext cx="68580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4254500" y="6088063"/>
            <a:ext cx="1079500" cy="603250"/>
            <a:chOff x="2680" y="3678"/>
            <a:chExt cx="680" cy="380"/>
          </a:xfrm>
        </p:grpSpPr>
        <p:sp>
          <p:nvSpPr>
            <p:cNvPr id="308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200" b="1">
                  <a:solidFill>
                    <a:schemeClr val="tx2"/>
                  </a:solidFill>
                  <a:latin typeface="Verdana" pitchFamily="34" charset="0"/>
                </a:rPr>
                <a:t>LOGO</a:t>
              </a:r>
            </a:p>
          </p:txBody>
        </p:sp>
        <p:sp>
          <p:nvSpPr>
            <p:cNvPr id="308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E4BB4D2B-EE55-4BF9-BB35-8882A6DEA33D}" type="datetime1">
              <a:rPr lang="en-US" smtClean="0"/>
              <a:t>4/13/2011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253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E9B82D42-3148-46CF-BCC1-F09AB9F67678}" type="datetime1">
              <a:rPr lang="en-US" smtClean="0"/>
              <a:t>4/13/2011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162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688" y="319088"/>
            <a:ext cx="71628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667000" cy="255588"/>
          </a:xfrm>
        </p:spPr>
        <p:txBody>
          <a:bodyPr/>
          <a:lstStyle>
            <a:lvl1pPr>
              <a:defRPr/>
            </a:lvl1pPr>
          </a:lstStyle>
          <a:p>
            <a:pPr eaLnBrk="1" latinLnBrk="0" hangingPunct="1"/>
            <a:fld id="{BD54B94D-0754-428D-A0DE-CA7EB0169106}" type="datetime1">
              <a:rPr lang="en-US" smtClean="0"/>
              <a:t>4/13/2011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0" y="64008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57600" y="6386513"/>
            <a:ext cx="2133600" cy="211137"/>
          </a:xfrm>
        </p:spPr>
        <p:txBody>
          <a:bodyPr/>
          <a:lstStyle>
            <a:lvl1pPr>
              <a:defRPr/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4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77E654A4-CEF1-4882-AE20-B6918ADF32DD}" type="datetime1">
              <a:rPr lang="en-US" smtClean="0"/>
              <a:t>4/13/2011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858" y="-4950"/>
            <a:ext cx="1072792" cy="66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7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8DD67D4C-6621-49D0-8029-E19CADF67EE1}" type="datetime1">
              <a:rPr lang="en-US" smtClean="0"/>
              <a:t>4/13/2011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650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65E02856-8280-4FEC-8FEF-E1E70FE25754}" type="datetime1">
              <a:rPr lang="en-US" smtClean="0"/>
              <a:t>4/13/2011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621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6D924876-0E2B-42D4-B6F7-1F80AFEC6C6A}" type="datetime1">
              <a:rPr lang="en-US" smtClean="0"/>
              <a:t>4/13/2011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512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9F1E144-A116-475D-ABAE-643394B988D7}" type="datetime1">
              <a:rPr lang="en-US" smtClean="0"/>
              <a:t>4/13/2011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689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556A5890-9564-4E09-83A4-198F87A91B45}" type="datetime1">
              <a:rPr lang="en-US" smtClean="0"/>
              <a:t>4/13/2011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9863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F0B4F4E6-23C0-4208-A348-3B42F45C5B14}" type="datetime1">
              <a:rPr lang="en-US" smtClean="0"/>
              <a:t>4/13/2011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9470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4783FBC2-C9A2-40AC-AF5D-A3E5B967354C}" type="datetime1">
              <a:rPr lang="en-US" smtClean="0"/>
              <a:t>4/13/2011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9954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 descr="Light horizontal"/>
          <p:cNvSpPr>
            <a:spLocks noChangeArrowheads="1"/>
          </p:cNvSpPr>
          <p:nvPr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invGray">
          <a:xfrm>
            <a:off x="0" y="-26988"/>
            <a:ext cx="9144000" cy="6921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gray">
          <a:xfrm>
            <a:off x="468313" y="6410325"/>
            <a:ext cx="8424862" cy="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2" name="AutoShape 18"/>
          <p:cNvSpPr>
            <a:spLocks noChangeArrowheads="1"/>
          </p:cNvSpPr>
          <p:nvPr/>
        </p:nvSpPr>
        <p:spPr bwMode="blackWhite">
          <a:xfrm>
            <a:off x="468313" y="233363"/>
            <a:ext cx="7488237" cy="7207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667000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</a:defRPr>
            </a:lvl1pPr>
          </a:lstStyle>
          <a:p>
            <a:pPr eaLnBrk="1" latinLnBrk="0" hangingPunct="1"/>
            <a:fld id="{4311650C-B0AD-4C78-8DF9-FB76F0D8F57D}" type="datetime1">
              <a:rPr lang="en-US" smtClean="0"/>
              <a:t>4/13/2011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4008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386513"/>
            <a:ext cx="2133600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547688" y="319088"/>
            <a:ext cx="7162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ltGray">
          <a:xfrm rot="5400000">
            <a:off x="8397876" y="-136525"/>
            <a:ext cx="284162" cy="750887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7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858" y="-4950"/>
            <a:ext cx="1072792" cy="66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534400" cy="56356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Pedestrian Detection and Localization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69423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Members:</a:t>
            </a: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Đặng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ươn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Khánh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0612743</a:t>
            </a: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Bùi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Huỳnh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Lam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Bửu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0612733</a:t>
            </a:r>
          </a:p>
          <a:p>
            <a:pPr lvl="1"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Advisor: </a:t>
            </a:r>
          </a:p>
          <a:p>
            <a:pPr marL="0" indent="0" algn="ctr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A.Professor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Lê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Hoài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Bắc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UNIVERSITY OF SCIENCE </a:t>
            </a: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ADVANCED PROGRAM IN COMPUTER SCIENCE </a:t>
            </a:r>
            <a:endParaRPr lang="en-US" sz="27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Year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647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Oriented </a:t>
            </a:r>
            <a:r>
              <a:rPr lang="en-US" dirty="0" smtClean="0"/>
              <a:t>Gradients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10</a:t>
            </a:fld>
            <a:endParaRPr kumimoji="0" lang="en-US" dirty="0"/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609600" y="2514600"/>
            <a:ext cx="2595563" cy="1981200"/>
            <a:chOff x="685800" y="2209800"/>
            <a:chExt cx="2595739" cy="19812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209800"/>
              <a:ext cx="2595739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600262" y="2895600"/>
              <a:ext cx="381026" cy="83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3962400" y="2286000"/>
            <a:ext cx="1219200" cy="2438400"/>
            <a:chOff x="4191000" y="2438400"/>
            <a:chExt cx="1219200" cy="24384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6" t="34615" r="49117" b="24359"/>
            <a:stretch>
              <a:fillRect/>
            </a:stretch>
          </p:blipFill>
          <p:spPr bwMode="auto">
            <a:xfrm>
              <a:off x="4191000" y="2438400"/>
              <a:ext cx="12192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1910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58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06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054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1000" y="24384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91000" y="27432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91000" y="30480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91000" y="33528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91000" y="36576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91000" y="39624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91000" y="42672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1000" y="45720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1524000" y="2286000"/>
            <a:ext cx="2468563" cy="914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524000" y="4038600"/>
            <a:ext cx="2438400" cy="685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Group 63"/>
          <p:cNvGrpSpPr>
            <a:grpSpLocks/>
          </p:cNvGrpSpPr>
          <p:nvPr/>
        </p:nvGrpSpPr>
        <p:grpSpPr bwMode="auto">
          <a:xfrm>
            <a:off x="7086600" y="2819400"/>
            <a:ext cx="609600" cy="609600"/>
            <a:chOff x="3394023" y="2056150"/>
            <a:chExt cx="1143000" cy="114300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3962547" y="2818150"/>
              <a:ext cx="532804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2000000">
              <a:off x="3444625" y="2731831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3200000">
              <a:off x="3504157" y="2642534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4400000">
              <a:off x="3556246" y="2578536"/>
              <a:ext cx="535781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5600000">
              <a:off x="3647032" y="2556213"/>
              <a:ext cx="532804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800000">
              <a:off x="3746744" y="2566632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000000">
              <a:off x="3841996" y="2581514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9200000">
              <a:off x="3900039" y="2651463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20400000">
              <a:off x="3947664" y="2725878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3394023" y="2056150"/>
              <a:ext cx="1143000" cy="1143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35" name="TextBox 52"/>
          <p:cNvSpPr txBox="1">
            <a:spLocks noChangeArrowheads="1"/>
          </p:cNvSpPr>
          <p:nvPr/>
        </p:nvSpPr>
        <p:spPr bwMode="auto">
          <a:xfrm>
            <a:off x="6553200" y="4495800"/>
            <a:ext cx="18399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9 orientation bins</a:t>
            </a:r>
          </a:p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0 - 180° degrees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77000" y="28194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96200" y="28194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962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866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770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4770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0866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962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4" name="TextBox 73"/>
          <p:cNvSpPr txBox="1">
            <a:spLocks noChangeArrowheads="1"/>
          </p:cNvSpPr>
          <p:nvPr/>
        </p:nvSpPr>
        <p:spPr bwMode="auto">
          <a:xfrm>
            <a:off x="7010400" y="4114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  <a:latin typeface="Calibri" pitchFamily="34" charset="0"/>
              </a:rPr>
              <a:t>cell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705600" y="41910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>
            <a:off x="7696200" y="41910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80"/>
          <p:cNvSpPr txBox="1">
            <a:spLocks noChangeArrowheads="1"/>
          </p:cNvSpPr>
          <p:nvPr/>
        </p:nvSpPr>
        <p:spPr bwMode="auto">
          <a:xfrm>
            <a:off x="6096000" y="5791200"/>
            <a:ext cx="2638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feature vector per cell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rot="5400000">
            <a:off x="7163594" y="5485606"/>
            <a:ext cx="457200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84"/>
          <p:cNvSpPr txBox="1">
            <a:spLocks noChangeArrowheads="1"/>
          </p:cNvSpPr>
          <p:nvPr/>
        </p:nvSpPr>
        <p:spPr bwMode="auto">
          <a:xfrm>
            <a:off x="7543800" y="5257800"/>
            <a:ext cx="1111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normalize</a:t>
            </a:r>
          </a:p>
        </p:txBody>
      </p:sp>
      <p:sp>
        <p:nvSpPr>
          <p:cNvPr id="50" name="TextBox 87"/>
          <p:cNvSpPr txBox="1">
            <a:spLocks noChangeArrowheads="1"/>
          </p:cNvSpPr>
          <p:nvPr/>
        </p:nvSpPr>
        <p:spPr bwMode="auto">
          <a:xfrm>
            <a:off x="3581400" y="5105400"/>
            <a:ext cx="205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Feature vector</a:t>
            </a:r>
          </a:p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f = […,…,…,    ,…]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400800" y="2743200"/>
            <a:ext cx="1371600" cy="1371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6" name="TextBox 72"/>
          <p:cNvSpPr txBox="1">
            <a:spLocks noChangeArrowheads="1"/>
          </p:cNvSpPr>
          <p:nvPr/>
        </p:nvSpPr>
        <p:spPr bwMode="auto">
          <a:xfrm>
            <a:off x="5718175" y="2581846"/>
            <a:ext cx="682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  <a:latin typeface="Calibri" pitchFamily="34" charset="0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397857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Oriented </a:t>
            </a:r>
            <a:r>
              <a:rPr lang="en-US" dirty="0" smtClean="0"/>
              <a:t>Gradients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11</a:t>
            </a:fld>
            <a:endParaRPr kumimoji="0" lang="en-US" dirty="0"/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609600" y="2514600"/>
            <a:ext cx="2595563" cy="1981200"/>
            <a:chOff x="685800" y="2209800"/>
            <a:chExt cx="2595739" cy="19812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209800"/>
              <a:ext cx="2595739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600262" y="2895600"/>
              <a:ext cx="381026" cy="83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3962400" y="2286000"/>
            <a:ext cx="1219200" cy="2438400"/>
            <a:chOff x="4191000" y="2438400"/>
            <a:chExt cx="1219200" cy="24384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6" t="34615" r="49117" b="24359"/>
            <a:stretch>
              <a:fillRect/>
            </a:stretch>
          </p:blipFill>
          <p:spPr bwMode="auto">
            <a:xfrm>
              <a:off x="4191000" y="2438400"/>
              <a:ext cx="12192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1910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58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06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054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1000" y="24384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91000" y="27432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91000" y="30480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91000" y="33528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91000" y="36576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91000" y="39624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91000" y="42672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1000" y="45720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1524000" y="2286000"/>
            <a:ext cx="2468563" cy="914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524000" y="4038600"/>
            <a:ext cx="2438400" cy="685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Group 63"/>
          <p:cNvGrpSpPr>
            <a:grpSpLocks/>
          </p:cNvGrpSpPr>
          <p:nvPr/>
        </p:nvGrpSpPr>
        <p:grpSpPr bwMode="auto">
          <a:xfrm>
            <a:off x="7086600" y="2819400"/>
            <a:ext cx="609600" cy="609600"/>
            <a:chOff x="3394023" y="2056150"/>
            <a:chExt cx="1143000" cy="114300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3962547" y="2818150"/>
              <a:ext cx="532804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2000000">
              <a:off x="3444625" y="2731831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3200000">
              <a:off x="3504157" y="2642534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4400000">
              <a:off x="3556246" y="2578536"/>
              <a:ext cx="535781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5600000">
              <a:off x="3647032" y="2556213"/>
              <a:ext cx="532804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800000">
              <a:off x="3746744" y="2566632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000000">
              <a:off x="3841996" y="2581514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9200000">
              <a:off x="3900039" y="2651463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20400000">
              <a:off x="3947664" y="2725878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3394023" y="2056150"/>
              <a:ext cx="1143000" cy="1143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35" name="TextBox 52"/>
          <p:cNvSpPr txBox="1">
            <a:spLocks noChangeArrowheads="1"/>
          </p:cNvSpPr>
          <p:nvPr/>
        </p:nvSpPr>
        <p:spPr bwMode="auto">
          <a:xfrm>
            <a:off x="6553200" y="4495800"/>
            <a:ext cx="18399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9 orientation bins</a:t>
            </a:r>
          </a:p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0 - 180° degrees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77000" y="28194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96200" y="28194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962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866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770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4770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0866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962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4" name="TextBox 73"/>
          <p:cNvSpPr txBox="1">
            <a:spLocks noChangeArrowheads="1"/>
          </p:cNvSpPr>
          <p:nvPr/>
        </p:nvSpPr>
        <p:spPr bwMode="auto">
          <a:xfrm>
            <a:off x="7010400" y="4114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  <a:latin typeface="Calibri" pitchFamily="34" charset="0"/>
              </a:rPr>
              <a:t>cell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705600" y="41910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>
            <a:off x="7696200" y="41910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80"/>
          <p:cNvSpPr txBox="1">
            <a:spLocks noChangeArrowheads="1"/>
          </p:cNvSpPr>
          <p:nvPr/>
        </p:nvSpPr>
        <p:spPr bwMode="auto">
          <a:xfrm>
            <a:off x="6096000" y="5791200"/>
            <a:ext cx="2638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feature vector per cell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rot="5400000">
            <a:off x="7163594" y="5485606"/>
            <a:ext cx="457200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84"/>
          <p:cNvSpPr txBox="1">
            <a:spLocks noChangeArrowheads="1"/>
          </p:cNvSpPr>
          <p:nvPr/>
        </p:nvSpPr>
        <p:spPr bwMode="auto">
          <a:xfrm>
            <a:off x="7543800" y="5257800"/>
            <a:ext cx="1111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normalize</a:t>
            </a:r>
          </a:p>
        </p:txBody>
      </p:sp>
      <p:sp>
        <p:nvSpPr>
          <p:cNvPr id="50" name="TextBox 87"/>
          <p:cNvSpPr txBox="1">
            <a:spLocks noChangeArrowheads="1"/>
          </p:cNvSpPr>
          <p:nvPr/>
        </p:nvSpPr>
        <p:spPr bwMode="auto">
          <a:xfrm>
            <a:off x="3581400" y="5105400"/>
            <a:ext cx="205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Feature vector</a:t>
            </a:r>
          </a:p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f = […,…,…,    ,…]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010400" y="2743200"/>
            <a:ext cx="1371600" cy="1371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2" name="TextBox 72"/>
          <p:cNvSpPr txBox="1">
            <a:spLocks noChangeArrowheads="1"/>
          </p:cNvSpPr>
          <p:nvPr/>
        </p:nvSpPr>
        <p:spPr bwMode="auto">
          <a:xfrm>
            <a:off x="7607398" y="1763712"/>
            <a:ext cx="682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  <a:latin typeface="Calibri" pitchFamily="34" charset="0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96575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12</a:t>
            </a:fld>
            <a:endParaRPr kumimoji="0"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 flipH="1" flipV="1">
            <a:off x="2895600" y="2438400"/>
            <a:ext cx="1905000" cy="19050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2095501" y="3390900"/>
            <a:ext cx="2209800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200400" y="4495800"/>
            <a:ext cx="2438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810000" y="32004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733800" y="34290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38600" y="3124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 flipH="1" flipV="1">
            <a:off x="3124200" y="2667000"/>
            <a:ext cx="1905000" cy="1905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3429000" y="2895600"/>
            <a:ext cx="1828800" cy="182880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733800" y="30480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581400" y="32004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29000" y="29718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57600" y="28956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62400" y="29718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886200" y="27432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29000" y="33528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800600" y="38862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724400" y="41148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029200" y="38100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724400" y="37338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572000" y="38862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419600" y="36576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72000" y="35052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953000" y="36576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00600" y="35052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419600" y="4038600"/>
            <a:ext cx="76200" cy="762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70C0"/>
              </a:solidFill>
              <a:cs typeface="Arial" charset="0"/>
            </a:endParaRPr>
          </a:p>
        </p:txBody>
      </p:sp>
      <p:graphicFrame>
        <p:nvGraphicFramePr>
          <p:cNvPr id="30" name="Object 5"/>
          <p:cNvGraphicFramePr>
            <a:graphicFrameLocks noChangeAspect="1"/>
          </p:cNvGraphicFramePr>
          <p:nvPr/>
        </p:nvGraphicFramePr>
        <p:xfrm>
          <a:off x="5257800" y="2971800"/>
          <a:ext cx="508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3" imgW="507960" imgH="177480" progId="Equation.3">
                  <p:embed/>
                </p:oleObj>
              </mc:Choice>
              <mc:Fallback>
                <p:oleObj name="Equation" r:id="rId3" imgW="5079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971800"/>
                        <a:ext cx="5080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/>
        </p:nvGraphicFramePr>
        <p:xfrm>
          <a:off x="4038600" y="2286000"/>
          <a:ext cx="5969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5" imgW="596880" imgH="177480" progId="Equation.3">
                  <p:embed/>
                </p:oleObj>
              </mc:Choice>
              <mc:Fallback>
                <p:oleObj name="Equation" r:id="rId5" imgW="596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86000"/>
                        <a:ext cx="5969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7"/>
          <p:cNvGraphicFramePr>
            <a:graphicFrameLocks noChangeAspect="1"/>
          </p:cNvGraphicFramePr>
          <p:nvPr/>
        </p:nvGraphicFramePr>
        <p:xfrm>
          <a:off x="5105400" y="4038600"/>
          <a:ext cx="3175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7" imgW="317160" imgH="177480" progId="Equation.3">
                  <p:embed/>
                </p:oleObj>
              </mc:Choice>
              <mc:Fallback>
                <p:oleObj name="Equation" r:id="rId7" imgW="317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038600"/>
                        <a:ext cx="3175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9"/>
          <p:cNvGraphicFramePr>
            <a:graphicFrameLocks noChangeAspect="1"/>
          </p:cNvGraphicFramePr>
          <p:nvPr/>
        </p:nvGraphicFramePr>
        <p:xfrm>
          <a:off x="3352800" y="2590800"/>
          <a:ext cx="419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9" imgW="419040" imgH="177480" progId="Equation.3">
                  <p:embed/>
                </p:oleObj>
              </mc:Choice>
              <mc:Fallback>
                <p:oleObj name="Equation" r:id="rId9" imgW="4190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590800"/>
                        <a:ext cx="419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0"/>
          <p:cNvGraphicFramePr>
            <a:graphicFrameLocks noChangeAspect="1"/>
          </p:cNvGraphicFramePr>
          <p:nvPr/>
        </p:nvGraphicFramePr>
        <p:xfrm>
          <a:off x="3810000" y="5181600"/>
          <a:ext cx="1249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11" imgW="749160" imgH="228600" progId="Equation.3">
                  <p:embed/>
                </p:oleObj>
              </mc:Choice>
              <mc:Fallback>
                <p:oleObj name="Equation" r:id="rId11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181600"/>
                        <a:ext cx="124936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1"/>
          <p:cNvGraphicFramePr>
            <a:graphicFrameLocks noChangeAspect="1"/>
          </p:cNvGraphicFramePr>
          <p:nvPr/>
        </p:nvGraphicFramePr>
        <p:xfrm>
          <a:off x="2667000" y="5638800"/>
          <a:ext cx="38544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13" imgW="2489040" imgH="393480" progId="Equation.3">
                  <p:embed/>
                </p:oleObj>
              </mc:Choice>
              <mc:Fallback>
                <p:oleObj name="Equation" r:id="rId13" imgW="248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638800"/>
                        <a:ext cx="385445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ight Brace 35"/>
          <p:cNvSpPr/>
          <p:nvPr/>
        </p:nvSpPr>
        <p:spPr>
          <a:xfrm rot="18900000">
            <a:off x="5173663" y="2087563"/>
            <a:ext cx="152400" cy="6858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en-US">
              <a:cs typeface="Arial" charset="0"/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/>
        </p:nvGraphicFramePr>
        <p:xfrm>
          <a:off x="5410200" y="1981200"/>
          <a:ext cx="254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15" imgW="253800" imgH="444240" progId="Equation.3">
                  <p:embed/>
                </p:oleObj>
              </mc:Choice>
              <mc:Fallback>
                <p:oleObj name="Equation" r:id="rId15" imgW="2538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981200"/>
                        <a:ext cx="2540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146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of choosing HOG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blob structure based methods have fail to object detection problem.</a:t>
            </a:r>
          </a:p>
          <a:p>
            <a:r>
              <a:rPr lang="en-US" dirty="0"/>
              <a:t>Object detection methods via edge detection are </a:t>
            </a:r>
            <a:r>
              <a:rPr lang="en-US" dirty="0" smtClean="0"/>
              <a:t>unreliable.</a:t>
            </a:r>
          </a:p>
          <a:p>
            <a:r>
              <a:rPr lang="en-US" dirty="0" smtClean="0"/>
              <a:t>Use the advantage of rigid shape of object.</a:t>
            </a:r>
          </a:p>
          <a:p>
            <a:r>
              <a:rPr lang="en-US" dirty="0" smtClean="0"/>
              <a:t>Has </a:t>
            </a:r>
            <a:r>
              <a:rPr lang="en-US" dirty="0" smtClean="0"/>
              <a:t>a good </a:t>
            </a:r>
            <a:r>
              <a:rPr lang="en-US" dirty="0" smtClean="0"/>
              <a:t>performance and low complexity.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589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Re-implement HOG-based pedestrian detector.</a:t>
            </a:r>
          </a:p>
          <a:p>
            <a:r>
              <a:rPr lang="en-US" dirty="0" smtClean="0"/>
              <a:t>Spatial Selective Method.</a:t>
            </a:r>
          </a:p>
          <a:p>
            <a:r>
              <a:rPr lang="en-US" dirty="0" smtClean="0"/>
              <a:t>Multi-level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646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7620268" cy="522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28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Learning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85580"/>
            <a:ext cx="7239000" cy="546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978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Detection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65200"/>
            <a:ext cx="7315200" cy="555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157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Scan image at all positions and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4122738" cy="29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748209" cy="143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63" y="3737371"/>
            <a:ext cx="724546" cy="144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2051" idx="1"/>
          </p:cNvCxnSpPr>
          <p:nvPr/>
        </p:nvCxnSpPr>
        <p:spPr>
          <a:xfrm flipV="1">
            <a:off x="2438400" y="2700632"/>
            <a:ext cx="2895600" cy="118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2052" idx="1"/>
          </p:cNvCxnSpPr>
          <p:nvPr/>
        </p:nvCxnSpPr>
        <p:spPr>
          <a:xfrm>
            <a:off x="3962400" y="3737371"/>
            <a:ext cx="1395263" cy="7221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34200" y="3048000"/>
            <a:ext cx="1295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Object/Non-object classifier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6082209" y="2700632"/>
            <a:ext cx="851991" cy="8045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6082209" y="3505200"/>
            <a:ext cx="851991" cy="9542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247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19474132"/>
              </p:ext>
            </p:extLst>
          </p:nvPr>
        </p:nvGraphicFramePr>
        <p:xfrm>
          <a:off x="9144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2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up a system which automatically detects </a:t>
            </a:r>
            <a:r>
              <a:rPr lang="en-US" dirty="0"/>
              <a:t>and </a:t>
            </a:r>
            <a:r>
              <a:rPr lang="en-US" dirty="0" smtClean="0"/>
              <a:t>localizes </a:t>
            </a:r>
            <a:r>
              <a:rPr lang="en-US" dirty="0"/>
              <a:t>pedestrians in static </a:t>
            </a:r>
            <a:r>
              <a:rPr lang="en-US" dirty="0" smtClean="0"/>
              <a:t>image.</a:t>
            </a:r>
          </a:p>
          <a:p>
            <a:r>
              <a:rPr lang="en-US" dirty="0" smtClean="0"/>
              <a:t>Pedestrians: up-right and fully visible.</a:t>
            </a:r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600"/>
            <a:ext cx="2114793" cy="3554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14600"/>
            <a:ext cx="4010891" cy="35952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479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Selective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24100"/>
            <a:ext cx="17907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6" idx="2"/>
          </p:cNvCxnSpPr>
          <p:nvPr/>
        </p:nvCxnSpPr>
        <p:spPr>
          <a:xfrm flipH="1" flipV="1">
            <a:off x="1866900" y="2017931"/>
            <a:ext cx="19050" cy="17920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2500" y="1371600"/>
            <a:ext cx="18288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ess informative region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3295"/>
            <a:ext cx="10858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11036"/>
            <a:ext cx="6762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4109"/>
            <a:ext cx="10572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399309"/>
            <a:ext cx="6953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29000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46965" y="4572000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9111" y="4569813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75936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548884" y="5029200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14800" y="58790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7" name="Down Arrow Callout 6"/>
          <p:cNvSpPr/>
          <p:nvPr/>
        </p:nvSpPr>
        <p:spPr>
          <a:xfrm>
            <a:off x="5245100" y="3707892"/>
            <a:ext cx="1219201" cy="826008"/>
          </a:xfrm>
          <a:prstGeom prst="downArrowCallout">
            <a:avLst>
              <a:gd name="adj1" fmla="val 34488"/>
              <a:gd name="adj2" fmla="val 35763"/>
              <a:gd name="adj3" fmla="val 31151"/>
              <a:gd name="adj4" fmla="val 465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Descriptor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70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Spatial Selective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3827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64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enhance the performance by getting more information about </a:t>
            </a:r>
            <a:r>
              <a:rPr lang="en-US" dirty="0" smtClean="0"/>
              <a:t>shape </a:t>
            </a:r>
            <a:r>
              <a:rPr lang="en-US" dirty="0" smtClean="0"/>
              <a:t>of object. </a:t>
            </a:r>
          </a:p>
          <a:p>
            <a:r>
              <a:rPr lang="en-US" dirty="0" smtClean="0"/>
              <a:t>Diff  distance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230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80" name="Picture 8" descr="D:\INRIAPerson\My\M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617" y="1524001"/>
            <a:ext cx="1205345" cy="241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INRIAPerson\My\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255" y="1524001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INRIAPerson\My\m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55" y="1524001"/>
            <a:ext cx="1205345" cy="24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INRIAPerson\My\m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5" y="1524000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204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78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352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62400" y="61076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5105400" y="3934689"/>
            <a:ext cx="762000" cy="78971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HOG</a:t>
            </a:r>
            <a:endParaRPr lang="en-US" sz="1600" dirty="0"/>
          </a:p>
        </p:txBody>
      </p:sp>
      <p:sp>
        <p:nvSpPr>
          <p:cNvPr id="17" name="Down Arrow 16"/>
          <p:cNvSpPr/>
          <p:nvPr/>
        </p:nvSpPr>
        <p:spPr>
          <a:xfrm>
            <a:off x="5257800" y="5246132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21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Fusion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952" y="1771380"/>
            <a:ext cx="4638096" cy="38581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992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5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6224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622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622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622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622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22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6230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6231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6232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6233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1367 w 1367"/>
              <a:gd name="T1" fmla="*/ 21 h 639"/>
              <a:gd name="T2" fmla="*/ 1263 w 1367"/>
              <a:gd name="T3" fmla="*/ 14 h 639"/>
              <a:gd name="T4" fmla="*/ 1201 w 1367"/>
              <a:gd name="T5" fmla="*/ 42 h 639"/>
              <a:gd name="T6" fmla="*/ 874 w 1367"/>
              <a:gd name="T7" fmla="*/ 139 h 639"/>
              <a:gd name="T8" fmla="*/ 798 w 1367"/>
              <a:gd name="T9" fmla="*/ 160 h 639"/>
              <a:gd name="T10" fmla="*/ 756 w 1367"/>
              <a:gd name="T11" fmla="*/ 174 h 639"/>
              <a:gd name="T12" fmla="*/ 743 w 1367"/>
              <a:gd name="T13" fmla="*/ 194 h 639"/>
              <a:gd name="T14" fmla="*/ 722 w 1367"/>
              <a:gd name="T15" fmla="*/ 201 h 639"/>
              <a:gd name="T16" fmla="*/ 715 w 1367"/>
              <a:gd name="T17" fmla="*/ 222 h 639"/>
              <a:gd name="T18" fmla="*/ 687 w 1367"/>
              <a:gd name="T19" fmla="*/ 264 h 639"/>
              <a:gd name="T20" fmla="*/ 631 w 1367"/>
              <a:gd name="T21" fmla="*/ 333 h 639"/>
              <a:gd name="T22" fmla="*/ 437 w 1367"/>
              <a:gd name="T23" fmla="*/ 375 h 639"/>
              <a:gd name="T24" fmla="*/ 402 w 1367"/>
              <a:gd name="T25" fmla="*/ 382 h 639"/>
              <a:gd name="T26" fmla="*/ 361 w 1367"/>
              <a:gd name="T27" fmla="*/ 396 h 639"/>
              <a:gd name="T28" fmla="*/ 347 w 1367"/>
              <a:gd name="T29" fmla="*/ 416 h 639"/>
              <a:gd name="T30" fmla="*/ 326 w 1367"/>
              <a:gd name="T31" fmla="*/ 430 h 639"/>
              <a:gd name="T32" fmla="*/ 250 w 1367"/>
              <a:gd name="T33" fmla="*/ 528 h 639"/>
              <a:gd name="T34" fmla="*/ 180 w 1367"/>
              <a:gd name="T35" fmla="*/ 597 h 639"/>
              <a:gd name="T36" fmla="*/ 139 w 1367"/>
              <a:gd name="T37" fmla="*/ 625 h 639"/>
              <a:gd name="T38" fmla="*/ 118 w 1367"/>
              <a:gd name="T39" fmla="*/ 639 h 639"/>
              <a:gd name="T40" fmla="*/ 0 w 1367"/>
              <a:gd name="T41" fmla="*/ 625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 cap="flat">
            <a:solidFill>
              <a:srgbClr val="00CCFF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1779 w 1779"/>
              <a:gd name="T1" fmla="*/ 42 h 586"/>
              <a:gd name="T2" fmla="*/ 1717 w 1779"/>
              <a:gd name="T3" fmla="*/ 7 h 586"/>
              <a:gd name="T4" fmla="*/ 1696 w 1779"/>
              <a:gd name="T5" fmla="*/ 0 h 586"/>
              <a:gd name="T6" fmla="*/ 1418 w 1779"/>
              <a:gd name="T7" fmla="*/ 42 h 586"/>
              <a:gd name="T8" fmla="*/ 1335 w 1779"/>
              <a:gd name="T9" fmla="*/ 98 h 586"/>
              <a:gd name="T10" fmla="*/ 1286 w 1779"/>
              <a:gd name="T11" fmla="*/ 132 h 586"/>
              <a:gd name="T12" fmla="*/ 1002 w 1779"/>
              <a:gd name="T13" fmla="*/ 250 h 586"/>
              <a:gd name="T14" fmla="*/ 801 w 1779"/>
              <a:gd name="T15" fmla="*/ 313 h 586"/>
              <a:gd name="T16" fmla="*/ 738 w 1779"/>
              <a:gd name="T17" fmla="*/ 361 h 586"/>
              <a:gd name="T18" fmla="*/ 648 w 1779"/>
              <a:gd name="T19" fmla="*/ 417 h 586"/>
              <a:gd name="T20" fmla="*/ 586 w 1779"/>
              <a:gd name="T21" fmla="*/ 472 h 586"/>
              <a:gd name="T22" fmla="*/ 558 w 1779"/>
              <a:gd name="T23" fmla="*/ 514 h 586"/>
              <a:gd name="T24" fmla="*/ 551 w 1779"/>
              <a:gd name="T25" fmla="*/ 535 h 586"/>
              <a:gd name="T26" fmla="*/ 509 w 1779"/>
              <a:gd name="T27" fmla="*/ 563 h 586"/>
              <a:gd name="T28" fmla="*/ 488 w 1779"/>
              <a:gd name="T29" fmla="*/ 576 h 586"/>
              <a:gd name="T30" fmla="*/ 176 w 1779"/>
              <a:gd name="T31" fmla="*/ 549 h 586"/>
              <a:gd name="T32" fmla="*/ 3 w 1779"/>
              <a:gd name="T33" fmla="*/ 583 h 586"/>
              <a:gd name="T34" fmla="*/ 16 w 1779"/>
              <a:gd name="T35" fmla="*/ 583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 cap="flat">
            <a:solidFill>
              <a:srgbClr val="FF9900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4 w 2144"/>
              <a:gd name="T1" fmla="*/ 1658 h 1658"/>
              <a:gd name="T2" fmla="*/ 2033 w 2144"/>
              <a:gd name="T3" fmla="*/ 1610 h 1658"/>
              <a:gd name="T4" fmla="*/ 1978 w 2144"/>
              <a:gd name="T5" fmla="*/ 1582 h 1658"/>
              <a:gd name="T6" fmla="*/ 1915 w 2144"/>
              <a:gd name="T7" fmla="*/ 1534 h 1658"/>
              <a:gd name="T8" fmla="*/ 1881 w 2144"/>
              <a:gd name="T9" fmla="*/ 1492 h 1658"/>
              <a:gd name="T10" fmla="*/ 1853 w 2144"/>
              <a:gd name="T11" fmla="*/ 1450 h 1658"/>
              <a:gd name="T12" fmla="*/ 1811 w 2144"/>
              <a:gd name="T13" fmla="*/ 1395 h 1658"/>
              <a:gd name="T14" fmla="*/ 1485 w 2144"/>
              <a:gd name="T15" fmla="*/ 1291 h 1658"/>
              <a:gd name="T16" fmla="*/ 1402 w 2144"/>
              <a:gd name="T17" fmla="*/ 1256 h 1658"/>
              <a:gd name="T18" fmla="*/ 1381 w 2144"/>
              <a:gd name="T19" fmla="*/ 1249 h 1658"/>
              <a:gd name="T20" fmla="*/ 1318 w 2144"/>
              <a:gd name="T21" fmla="*/ 1193 h 1658"/>
              <a:gd name="T22" fmla="*/ 1284 w 2144"/>
              <a:gd name="T23" fmla="*/ 1159 h 1658"/>
              <a:gd name="T24" fmla="*/ 1249 w 2144"/>
              <a:gd name="T25" fmla="*/ 1096 h 1658"/>
              <a:gd name="T26" fmla="*/ 1166 w 2144"/>
              <a:gd name="T27" fmla="*/ 1034 h 1658"/>
              <a:gd name="T28" fmla="*/ 1131 w 2144"/>
              <a:gd name="T29" fmla="*/ 1027 h 1658"/>
              <a:gd name="T30" fmla="*/ 978 w 2144"/>
              <a:gd name="T31" fmla="*/ 1020 h 1658"/>
              <a:gd name="T32" fmla="*/ 749 w 2144"/>
              <a:gd name="T33" fmla="*/ 874 h 1658"/>
              <a:gd name="T34" fmla="*/ 701 w 2144"/>
              <a:gd name="T35" fmla="*/ 812 h 1658"/>
              <a:gd name="T36" fmla="*/ 666 w 2144"/>
              <a:gd name="T37" fmla="*/ 722 h 1658"/>
              <a:gd name="T38" fmla="*/ 624 w 2144"/>
              <a:gd name="T39" fmla="*/ 617 h 1658"/>
              <a:gd name="T40" fmla="*/ 562 w 2144"/>
              <a:gd name="T41" fmla="*/ 548 h 1658"/>
              <a:gd name="T42" fmla="*/ 541 w 2144"/>
              <a:gd name="T43" fmla="*/ 527 h 1658"/>
              <a:gd name="T44" fmla="*/ 312 w 2144"/>
              <a:gd name="T45" fmla="*/ 472 h 1658"/>
              <a:gd name="T46" fmla="*/ 48 w 2144"/>
              <a:gd name="T47" fmla="*/ 382 h 1658"/>
              <a:gd name="T48" fmla="*/ 0 w 2144"/>
              <a:gd name="T49" fmla="*/ 298 h 1658"/>
              <a:gd name="T50" fmla="*/ 69 w 2144"/>
              <a:gd name="T51" fmla="*/ 125 h 1658"/>
              <a:gd name="T52" fmla="*/ 146 w 2144"/>
              <a:gd name="T53" fmla="*/ 69 h 1658"/>
              <a:gd name="T54" fmla="*/ 187 w 2144"/>
              <a:gd name="T55" fmla="*/ 0 h 1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43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6244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3432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7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827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827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827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827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827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27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8278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8279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8280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8281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828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828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828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8287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8288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26</a:t>
            </a:fld>
            <a:endParaRPr kumimoji="0" lang="en-US"/>
          </a:p>
        </p:txBody>
      </p:sp>
      <p:sp>
        <p:nvSpPr>
          <p:cNvPr id="110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3228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58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7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8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9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0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1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2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3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4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5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6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7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8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9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0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1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2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3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4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5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6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7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8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9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0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1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2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3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4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5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6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7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8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9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0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1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2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3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4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5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6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7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8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9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0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1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2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3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4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5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6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7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8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9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0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1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2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3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4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5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6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7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8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9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0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1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2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3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4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5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6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7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8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9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0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1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2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3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4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5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6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7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8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9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0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2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3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4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5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6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7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8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0320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0321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0322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0323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0324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325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0326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0327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0328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0329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033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033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033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 eaLnBrk="1" hangingPunct="1"/>
            <a:endParaRPr lang="en-US" sz="1800" b="0"/>
          </a:p>
        </p:txBody>
      </p:sp>
      <p:sp>
        <p:nvSpPr>
          <p:cNvPr id="1460336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0337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27</a:t>
            </a:fld>
            <a:endParaRPr kumimoji="0" lang="en-US"/>
          </a:p>
        </p:txBody>
      </p:sp>
      <p:sp>
        <p:nvSpPr>
          <p:cNvPr id="111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35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5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6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7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8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9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0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1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2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3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4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5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6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7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8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9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0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1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2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3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4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5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6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7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8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9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0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1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2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3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4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5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6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7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8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9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0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1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2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3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4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5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6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7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8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9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0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1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2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3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4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5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6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7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8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9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0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1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2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3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4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5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6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7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8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9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0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1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2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3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4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5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6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7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8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9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0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1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2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3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4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5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6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7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8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0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1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2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3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4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5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6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2368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236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237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237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37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37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2374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2375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2376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2377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2378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2379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2380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238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2385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28</a:t>
            </a:fld>
            <a:endParaRPr kumimoji="0" lang="en-US" dirty="0"/>
          </a:p>
        </p:txBody>
      </p:sp>
      <p:sp>
        <p:nvSpPr>
          <p:cNvPr id="110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484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2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4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5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6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7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8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9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0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1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2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3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4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5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6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7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8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9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0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1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2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3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4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5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6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7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8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9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0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1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2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3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4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5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6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7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8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9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0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1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2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3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4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5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6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7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8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9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0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1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2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3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4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5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6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7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8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9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0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1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2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3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4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5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6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7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8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9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0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1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2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3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4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5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6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7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8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9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0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1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2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3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4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5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6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8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9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0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1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2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3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4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4416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4417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4418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4419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4420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421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4422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4423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4424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/>
              <a:t>Mean Shift</a:t>
            </a:r>
          </a:p>
          <a:p>
            <a:pPr algn="ctr" eaLnBrk="1" hangingPunct="1"/>
            <a:r>
              <a:rPr lang="en-US" sz="1600" b="0" dirty="0"/>
              <a:t>vector</a:t>
            </a:r>
          </a:p>
        </p:txBody>
      </p:sp>
      <p:grpSp>
        <p:nvGrpSpPr>
          <p:cNvPr id="1464425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4426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427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428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32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4433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/>
              <a:t>Slide by Y. </a:t>
            </a:r>
            <a:r>
              <a:rPr lang="en-US" sz="1400" b="0" dirty="0" err="1"/>
              <a:t>Ukrainitz</a:t>
            </a:r>
            <a:r>
              <a:rPr lang="en-US" sz="1400" b="0" dirty="0"/>
              <a:t> &amp; B. </a:t>
            </a:r>
            <a:r>
              <a:rPr lang="en-US" sz="1400" b="0" dirty="0" err="1"/>
              <a:t>Sarel</a:t>
            </a:r>
            <a:endParaRPr lang="en-US" sz="14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29</a:t>
            </a:fld>
            <a:endParaRPr kumimoji="0" lang="en-US"/>
          </a:p>
        </p:txBody>
      </p:sp>
      <p:sp>
        <p:nvSpPr>
          <p:cNvPr id="111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26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Automobile Driver , </a:t>
            </a:r>
            <a:r>
              <a:rPr lang="en-US" dirty="0" smtClean="0"/>
              <a:t>or smart camera in general.</a:t>
            </a:r>
          </a:p>
          <a:p>
            <a:r>
              <a:rPr lang="en-US" dirty="0" smtClean="0"/>
              <a:t>Build a software to </a:t>
            </a:r>
            <a:r>
              <a:rPr lang="en-US" dirty="0"/>
              <a:t>categorize </a:t>
            </a:r>
            <a:r>
              <a:rPr lang="en-US" dirty="0" smtClean="0"/>
              <a:t>personal </a:t>
            </a:r>
            <a:r>
              <a:rPr lang="en-US" dirty="0"/>
              <a:t>album images to proper </a:t>
            </a:r>
            <a:r>
              <a:rPr lang="en-US" dirty="0" smtClean="0"/>
              <a:t>catalogue.</a:t>
            </a:r>
          </a:p>
          <a:p>
            <a:r>
              <a:rPr lang="en-US" dirty="0"/>
              <a:t> </a:t>
            </a:r>
            <a:r>
              <a:rPr lang="en-US" dirty="0" smtClean="0"/>
              <a:t>Video tracking smart surveillance.</a:t>
            </a:r>
          </a:p>
          <a:p>
            <a:r>
              <a:rPr lang="en-US" dirty="0" smtClean="0"/>
              <a:t>Action recognition.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277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6464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646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646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646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646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46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6470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6471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6472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6473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6474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6475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6476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6479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6480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30</a:t>
            </a:fld>
            <a:endParaRPr kumimoji="0" lang="en-US"/>
          </a:p>
        </p:txBody>
      </p:sp>
      <p:sp>
        <p:nvSpPr>
          <p:cNvPr id="110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664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6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1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8512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146851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851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851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851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51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8518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8519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grpSp>
        <p:nvGrpSpPr>
          <p:cNvPr id="1468520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8521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8522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8523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8526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8527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31</a:t>
            </a:fld>
            <a:endParaRPr kumimoji="0" lang="en-US"/>
          </a:p>
        </p:txBody>
      </p:sp>
      <p:sp>
        <p:nvSpPr>
          <p:cNvPr id="109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87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606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1560607" name="Rectangle 3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/>
              <a:t>Attraction basin: the region for which all trajectories lead to the same mode</a:t>
            </a:r>
          </a:p>
        </p:txBody>
      </p:sp>
      <p:grpSp>
        <p:nvGrpSpPr>
          <p:cNvPr id="1560608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156058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156058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60583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1560584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5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60586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7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 cmpd="sng">
              <a:solidFill>
                <a:srgbClr val="33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8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9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0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1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2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3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4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5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6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7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8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9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0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1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2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0609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818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Non-maximum suppression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non-maximum suppression such as mean shift to find the modes.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505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34290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37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Re-implement </a:t>
            </a:r>
            <a:r>
              <a:rPr lang="en-US" dirty="0" err="1" smtClean="0"/>
              <a:t>Dalal‘s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Spatial Selective Method</a:t>
            </a:r>
          </a:p>
          <a:p>
            <a:r>
              <a:rPr lang="en-US" dirty="0" smtClean="0"/>
              <a:t>Multi-Level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71498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re-implementation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601" y="1709459"/>
            <a:ext cx="5172797" cy="39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431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24863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Spatial Selective Method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172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65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Length </a:t>
            </a:r>
            <a:r>
              <a:rPr lang="en-US" dirty="0" err="1" smtClean="0"/>
              <a:t>v.s</a:t>
            </a:r>
            <a:r>
              <a:rPr lang="en-US" dirty="0" smtClean="0"/>
              <a:t> Speed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61250"/>
              </p:ext>
            </p:extLst>
          </p:nvPr>
        </p:nvGraphicFramePr>
        <p:xfrm>
          <a:off x="457200" y="1752600"/>
          <a:ext cx="7391400" cy="399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9200" y="5943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A:B </a:t>
            </a:r>
            <a:r>
              <a:rPr lang="en-US" dirty="0" smtClean="0">
                <a:sym typeface="Wingdings" pitchFamily="2" charset="2"/>
              </a:rPr>
              <a:t> Deleted cell(s): Overlap cell(s)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437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39</a:t>
            </a:fld>
            <a:endParaRPr kumimoji="0" lang="en-US" dirty="0"/>
          </a:p>
        </p:txBody>
      </p:sp>
      <p:pic>
        <p:nvPicPr>
          <p:cNvPr id="5" name="Content Placeholder 4" descr="H:\thesis\old\crop001533_meanshift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4114800" cy="391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:\thesis\new\crop001533_meanshif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6" y="1152528"/>
            <a:ext cx="3910014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995487" y="5338107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Original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5338107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Re-implement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588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325"/>
            <a:ext cx="6172200" cy="5248275"/>
          </a:xfrm>
        </p:spPr>
        <p:txBody>
          <a:bodyPr/>
          <a:lstStyle/>
          <a:p>
            <a:r>
              <a:rPr lang="en-US" dirty="0" smtClean="0"/>
              <a:t>Huge variation in intra-class.</a:t>
            </a:r>
          </a:p>
          <a:p>
            <a:r>
              <a:rPr lang="en-US" dirty="0" smtClean="0"/>
              <a:t>Variable appearance and clothing.</a:t>
            </a:r>
          </a:p>
          <a:p>
            <a:r>
              <a:rPr lang="en-US" dirty="0" smtClean="0"/>
              <a:t>Complex background.</a:t>
            </a:r>
          </a:p>
          <a:p>
            <a:r>
              <a:rPr lang="en-US" dirty="0" smtClean="0"/>
              <a:t>Non-constraints illumination.</a:t>
            </a:r>
          </a:p>
          <a:p>
            <a:r>
              <a:rPr lang="en-US" dirty="0" smtClean="0"/>
              <a:t>Occlusions, different scales.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990600"/>
            <a:ext cx="214312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667000"/>
            <a:ext cx="21431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419600"/>
            <a:ext cx="21526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716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Multi-Level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57150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18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Result(</a:t>
            </a:r>
            <a:r>
              <a:rPr lang="en-US" dirty="0" err="1" smtClean="0"/>
              <a:t>cont</a:t>
            </a:r>
            <a:r>
              <a:rPr lang="en-US" dirty="0" smtClean="0"/>
              <a:t>…)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075" y="1714748"/>
            <a:ext cx="5191850" cy="39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374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 length </a:t>
            </a:r>
            <a:r>
              <a:rPr lang="en-US" dirty="0" err="1" smtClean="0"/>
              <a:t>v.s</a:t>
            </a:r>
            <a:r>
              <a:rPr lang="en-US" dirty="0" smtClean="0"/>
              <a:t> time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42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134608"/>
              </p:ext>
            </p:extLst>
          </p:nvPr>
        </p:nvGraphicFramePr>
        <p:xfrm>
          <a:off x="685800" y="1066800"/>
          <a:ext cx="79248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94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43</a:t>
            </a:fld>
            <a:endParaRPr kumimoji="0" lang="en-US" dirty="0"/>
          </a:p>
        </p:txBody>
      </p:sp>
      <p:pic>
        <p:nvPicPr>
          <p:cNvPr id="5" name="Content Placeholder 4" descr="H:\thesis\old\crop001604_meanshift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41148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:\thesis\new\crop001604_meanshif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43000"/>
            <a:ext cx="40386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905000" y="5334000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Original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998143" y="5333999"/>
            <a:ext cx="198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Multi-level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6523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12817"/>
              </p:ext>
            </p:extLst>
          </p:nvPr>
        </p:nvGraphicFramePr>
        <p:xfrm>
          <a:off x="457200" y="1600200"/>
          <a:ext cx="3352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137160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INRIA pedestrian dataset</a:t>
                      </a:r>
                      <a:endParaRPr lang="en-US" sz="2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55618"/>
            <a:ext cx="4724400" cy="367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02860"/>
              </p:ext>
            </p:extLst>
          </p:nvPr>
        </p:nvGraphicFramePr>
        <p:xfrm>
          <a:off x="457200" y="2971801"/>
          <a:ext cx="3352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1189869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Train:</a:t>
                      </a:r>
                    </a:p>
                    <a:p>
                      <a:r>
                        <a:rPr lang="en-US" sz="2200" dirty="0" smtClean="0"/>
                        <a:t>1208 positive windows</a:t>
                      </a:r>
                    </a:p>
                    <a:p>
                      <a:r>
                        <a:rPr lang="en-US" sz="2200" dirty="0" smtClean="0"/>
                        <a:t>1218 negative images</a:t>
                      </a:r>
                      <a:endParaRPr lang="en-US" sz="2200" dirty="0"/>
                    </a:p>
                  </a:txBody>
                  <a:tcPr/>
                </a:tc>
              </a:tr>
              <a:tr h="117233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Test:</a:t>
                      </a:r>
                    </a:p>
                    <a:p>
                      <a:r>
                        <a:rPr lang="en-US" sz="2200" dirty="0" smtClean="0"/>
                        <a:t>566 positive windows</a:t>
                      </a:r>
                    </a:p>
                    <a:p>
                      <a:r>
                        <a:rPr lang="en-US" sz="2200" dirty="0" smtClean="0"/>
                        <a:t>453 negative images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380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Successfully re-implement HOG descriptor.</a:t>
            </a:r>
          </a:p>
          <a:p>
            <a:r>
              <a:rPr lang="en-US" dirty="0" smtClean="0"/>
              <a:t>Propose the Spatial Selective Approach which take advantages of less informative center region of image window.</a:t>
            </a:r>
          </a:p>
          <a:p>
            <a:r>
              <a:rPr lang="en-US" dirty="0" smtClean="0"/>
              <a:t>Multi-level has more information about shape and contour of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99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Non-uniform grid of points.</a:t>
            </a:r>
          </a:p>
          <a:p>
            <a:r>
              <a:rPr lang="en-US" dirty="0" smtClean="0"/>
              <a:t>Combination of Spatial Selective and Multi-level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514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Non-uniform grid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676400"/>
            <a:ext cx="68484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628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 N.  </a:t>
            </a:r>
            <a:r>
              <a:rPr lang="en-US" dirty="0" err="1" smtClean="0"/>
              <a:t>Dalal</a:t>
            </a:r>
            <a:r>
              <a:rPr lang="en-US" dirty="0" smtClean="0"/>
              <a:t>  and  B.  </a:t>
            </a:r>
            <a:r>
              <a:rPr lang="en-US" dirty="0" err="1" smtClean="0"/>
              <a:t>Triggs</a:t>
            </a:r>
            <a:r>
              <a:rPr lang="en-US" dirty="0" smtClean="0"/>
              <a:t>,  “Histograms  of  oriented  gradients  for human  detection,”  in  IEEE  Conference  on  Computer  Vision  and Pattern Recognition, 2005.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Subhransu</a:t>
            </a:r>
            <a:r>
              <a:rPr lang="en-US" dirty="0" smtClean="0"/>
              <a:t>  </a:t>
            </a:r>
            <a:r>
              <a:rPr lang="en-US" dirty="0" err="1" smtClean="0"/>
              <a:t>Maji</a:t>
            </a:r>
            <a:r>
              <a:rPr lang="en-US" dirty="0" smtClean="0"/>
              <a:t>  et  al.  Classification  using  Intersection  Kernel  Support Vector   Machines   is   Efficient.   IEEE   Computer   Vision   and   Pattern Recognition 2008</a:t>
            </a:r>
          </a:p>
          <a:p>
            <a:r>
              <a:rPr lang="en-US" dirty="0" smtClean="0"/>
              <a:t> C. Harris and M. Stephens.  A combined corner and edge detector.  In </a:t>
            </a:r>
            <a:r>
              <a:rPr lang="en-US" dirty="0" err="1" smtClean="0"/>
              <a:t>Alvey</a:t>
            </a:r>
            <a:r>
              <a:rPr lang="en-US" dirty="0"/>
              <a:t> </a:t>
            </a:r>
            <a:r>
              <a:rPr lang="en-US" dirty="0" smtClean="0"/>
              <a:t>Vision Conference, pages 147–151, 1988.</a:t>
            </a:r>
          </a:p>
          <a:p>
            <a:r>
              <a:rPr lang="en-US" dirty="0" smtClean="0"/>
              <a:t> D.  G.  Lowe.    Distinctive  image  features  from  scale-invariant  </a:t>
            </a:r>
            <a:r>
              <a:rPr lang="en-US" dirty="0" err="1" smtClean="0"/>
              <a:t>keypoints</a:t>
            </a:r>
            <a:r>
              <a:rPr lang="en-US" dirty="0" smtClean="0"/>
              <a:t>. </a:t>
            </a:r>
            <a:r>
              <a:rPr lang="en-US" smtClean="0"/>
              <a:t>International </a:t>
            </a:r>
            <a:r>
              <a:rPr lang="en-US" dirty="0" smtClean="0"/>
              <a:t>Journal of Computer Vision, 60(2):91–110, 2004.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Existing approaches.</a:t>
            </a:r>
            <a:endParaRPr lang="en-US" dirty="0" smtClean="0"/>
          </a:p>
          <a:p>
            <a:r>
              <a:rPr lang="en-US" dirty="0" smtClean="0"/>
              <a:t>Motivation.</a:t>
            </a:r>
          </a:p>
          <a:p>
            <a:r>
              <a:rPr lang="en-US" dirty="0" smtClean="0"/>
              <a:t>Overview of methodology.</a:t>
            </a:r>
          </a:p>
          <a:p>
            <a:pPr lvl="1"/>
            <a:r>
              <a:rPr lang="en-US" dirty="0" smtClean="0"/>
              <a:t>Learning phase</a:t>
            </a:r>
            <a:endParaRPr lang="en-US" dirty="0"/>
          </a:p>
          <a:p>
            <a:pPr lvl="1"/>
            <a:r>
              <a:rPr lang="en-US" dirty="0" smtClean="0"/>
              <a:t>Detection</a:t>
            </a:r>
          </a:p>
          <a:p>
            <a:r>
              <a:rPr lang="en-US" dirty="0" smtClean="0"/>
              <a:t>Our contributions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Spatial selective approach</a:t>
            </a:r>
            <a:endParaRPr lang="en-US" dirty="0"/>
          </a:p>
          <a:p>
            <a:pPr lvl="1"/>
            <a:r>
              <a:rPr lang="en-US" dirty="0"/>
              <a:t>Multi-level based approach</a:t>
            </a:r>
          </a:p>
          <a:p>
            <a:r>
              <a:rPr lang="en-US" dirty="0" smtClean="0"/>
              <a:t>Fusion Algorithm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064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7315200" cy="5334000"/>
          </a:xfrm>
        </p:spPr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wavelets + </a:t>
            </a:r>
            <a:r>
              <a:rPr lang="en-US" dirty="0" smtClean="0"/>
              <a:t>SVM: </a:t>
            </a:r>
            <a:r>
              <a:rPr lang="en-US" dirty="0" err="1" smtClean="0"/>
              <a:t>Papageorgiou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Poggio</a:t>
            </a:r>
            <a:r>
              <a:rPr lang="en-US" dirty="0"/>
              <a:t>, 2000; Mohan et al </a:t>
            </a:r>
            <a:r>
              <a:rPr lang="en-US" dirty="0" smtClean="0"/>
              <a:t>2000</a:t>
            </a:r>
          </a:p>
          <a:p>
            <a:r>
              <a:rPr lang="en-US" dirty="0"/>
              <a:t>Rectangular differential features + </a:t>
            </a:r>
            <a:r>
              <a:rPr lang="en-US" dirty="0" err="1" smtClean="0"/>
              <a:t>adaBoost</a:t>
            </a:r>
            <a:r>
              <a:rPr lang="en-US" dirty="0" smtClean="0"/>
              <a:t>: Viola </a:t>
            </a:r>
            <a:r>
              <a:rPr lang="en-US" dirty="0"/>
              <a:t>&amp; Jones, </a:t>
            </a:r>
            <a:r>
              <a:rPr lang="en-US" dirty="0" smtClean="0"/>
              <a:t>2001</a:t>
            </a:r>
          </a:p>
          <a:p>
            <a:r>
              <a:rPr lang="en-US" dirty="0"/>
              <a:t>Model based </a:t>
            </a:r>
            <a:r>
              <a:rPr lang="en-US" dirty="0" smtClean="0"/>
              <a:t>methods: </a:t>
            </a:r>
            <a:r>
              <a:rPr lang="en-US" dirty="0" err="1" smtClean="0"/>
              <a:t>Felzenszwalb</a:t>
            </a:r>
            <a:r>
              <a:rPr lang="en-US" dirty="0" smtClean="0"/>
              <a:t> </a:t>
            </a:r>
            <a:r>
              <a:rPr lang="en-US" dirty="0" smtClean="0"/>
              <a:t>2008</a:t>
            </a:r>
          </a:p>
          <a:p>
            <a:endParaRPr lang="en-US" dirty="0" smtClean="0"/>
          </a:p>
          <a:p>
            <a:r>
              <a:rPr lang="en-US" dirty="0"/>
              <a:t> Lowe, 1999 (SIFT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Local Binary Pattern: Wang 2009</a:t>
            </a:r>
          </a:p>
          <a:p>
            <a:endParaRPr lang="en-US" dirty="0" smtClean="0"/>
          </a:p>
          <a:p>
            <a:r>
              <a:rPr lang="en-US" dirty="0" smtClean="0"/>
              <a:t>Histogram of Oriented Gradients: </a:t>
            </a:r>
            <a:r>
              <a:rPr lang="en-US" dirty="0" err="1" smtClean="0"/>
              <a:t>Dalal</a:t>
            </a:r>
            <a:r>
              <a:rPr lang="en-US" dirty="0" smtClean="0"/>
              <a:t> </a:t>
            </a:r>
            <a:r>
              <a:rPr lang="en-US" smtClean="0"/>
              <a:t>and Trigg 2005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2" y="10668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2" y="2514600"/>
            <a:ext cx="8001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70827" y="3733800"/>
            <a:ext cx="140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Felzenszwalb</a:t>
            </a:r>
            <a:endParaRPr lang="en-US" dirty="0" smtClean="0"/>
          </a:p>
          <a:p>
            <a:r>
              <a:rPr lang="en-US" dirty="0" smtClean="0"/>
              <a:t>CVPR 2008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4104786"/>
            <a:ext cx="1170027" cy="117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70827" y="4689799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Wang </a:t>
            </a:r>
          </a:p>
          <a:p>
            <a:r>
              <a:rPr lang="en-US" dirty="0" smtClean="0"/>
              <a:t>ICCV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of Oriented Gradients (HOG)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 on the gradient of pixels.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600200"/>
            <a:ext cx="643057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4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Oriented </a:t>
            </a:r>
            <a:r>
              <a:rPr lang="en-US" dirty="0" smtClean="0"/>
              <a:t>Gradients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609600" y="2514600"/>
            <a:ext cx="2595563" cy="1981200"/>
            <a:chOff x="685800" y="2209800"/>
            <a:chExt cx="2595739" cy="19812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209800"/>
              <a:ext cx="2595739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600262" y="2895600"/>
              <a:ext cx="381026" cy="83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3962400" y="2286000"/>
            <a:ext cx="1219200" cy="2438400"/>
            <a:chOff x="4191000" y="2438400"/>
            <a:chExt cx="1219200" cy="24384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6" t="34615" r="49117" b="24359"/>
            <a:stretch>
              <a:fillRect/>
            </a:stretch>
          </p:blipFill>
          <p:spPr bwMode="auto">
            <a:xfrm>
              <a:off x="4191000" y="2438400"/>
              <a:ext cx="12192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1910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58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06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054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1000" y="24384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91000" y="27432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91000" y="30480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91000" y="33528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91000" y="36576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91000" y="39624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91000" y="42672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1000" y="45720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1524000" y="2286000"/>
            <a:ext cx="2468563" cy="914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524000" y="4038600"/>
            <a:ext cx="2438400" cy="685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Group 63"/>
          <p:cNvGrpSpPr>
            <a:grpSpLocks/>
          </p:cNvGrpSpPr>
          <p:nvPr/>
        </p:nvGrpSpPr>
        <p:grpSpPr bwMode="auto">
          <a:xfrm>
            <a:off x="7086600" y="2819400"/>
            <a:ext cx="609600" cy="609600"/>
            <a:chOff x="3394023" y="2056150"/>
            <a:chExt cx="1143000" cy="114300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3962547" y="2818150"/>
              <a:ext cx="532804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2000000">
              <a:off x="3444625" y="2731831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3200000">
              <a:off x="3504157" y="2642534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4400000">
              <a:off x="3556246" y="2578536"/>
              <a:ext cx="535781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5600000">
              <a:off x="3647032" y="2556213"/>
              <a:ext cx="532804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800000">
              <a:off x="3746744" y="2566632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000000">
              <a:off x="3841996" y="2581514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9200000">
              <a:off x="3900039" y="2651463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20400000">
              <a:off x="3947664" y="2725878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3394023" y="2056150"/>
              <a:ext cx="1143000" cy="1143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35" name="TextBox 52"/>
          <p:cNvSpPr txBox="1">
            <a:spLocks noChangeArrowheads="1"/>
          </p:cNvSpPr>
          <p:nvPr/>
        </p:nvSpPr>
        <p:spPr bwMode="auto">
          <a:xfrm>
            <a:off x="6553200" y="4495800"/>
            <a:ext cx="18399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9 orientation bins</a:t>
            </a:r>
          </a:p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0 - 180° degrees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77000" y="28194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96200" y="28194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962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866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770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4770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0866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962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4" name="TextBox 73"/>
          <p:cNvSpPr txBox="1">
            <a:spLocks noChangeArrowheads="1"/>
          </p:cNvSpPr>
          <p:nvPr/>
        </p:nvSpPr>
        <p:spPr bwMode="auto">
          <a:xfrm>
            <a:off x="7010400" y="4114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  <a:latin typeface="Calibri" pitchFamily="34" charset="0"/>
              </a:rPr>
              <a:t>cell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705600" y="41910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>
            <a:off x="7696200" y="41910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80"/>
          <p:cNvSpPr txBox="1">
            <a:spLocks noChangeArrowheads="1"/>
          </p:cNvSpPr>
          <p:nvPr/>
        </p:nvSpPr>
        <p:spPr bwMode="auto">
          <a:xfrm>
            <a:off x="6096000" y="5791200"/>
            <a:ext cx="2638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feature vector per cell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rot="5400000">
            <a:off x="7163594" y="5485606"/>
            <a:ext cx="457200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84"/>
          <p:cNvSpPr txBox="1">
            <a:spLocks noChangeArrowheads="1"/>
          </p:cNvSpPr>
          <p:nvPr/>
        </p:nvSpPr>
        <p:spPr bwMode="auto">
          <a:xfrm>
            <a:off x="7543800" y="5257800"/>
            <a:ext cx="1111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normalize</a:t>
            </a:r>
          </a:p>
        </p:txBody>
      </p:sp>
      <p:sp>
        <p:nvSpPr>
          <p:cNvPr id="50" name="TextBox 87"/>
          <p:cNvSpPr txBox="1">
            <a:spLocks noChangeArrowheads="1"/>
          </p:cNvSpPr>
          <p:nvPr/>
        </p:nvSpPr>
        <p:spPr bwMode="auto">
          <a:xfrm>
            <a:off x="3581400" y="5105400"/>
            <a:ext cx="205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Feature vector</a:t>
            </a:r>
          </a:p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f = […,…,…,    ,…]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400800" y="2133600"/>
            <a:ext cx="1371600" cy="1371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2" name="TextBox 72"/>
          <p:cNvSpPr txBox="1">
            <a:spLocks noChangeArrowheads="1"/>
          </p:cNvSpPr>
          <p:nvPr/>
        </p:nvSpPr>
        <p:spPr bwMode="auto">
          <a:xfrm>
            <a:off x="6400800" y="1752600"/>
            <a:ext cx="682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  <a:latin typeface="Calibri" pitchFamily="34" charset="0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32008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Oriented </a:t>
            </a:r>
            <a:r>
              <a:rPr lang="en-US" dirty="0" smtClean="0"/>
              <a:t>Gradients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9</a:t>
            </a:fld>
            <a:endParaRPr kumimoji="0" lang="en-US" dirty="0"/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609600" y="2514600"/>
            <a:ext cx="2595563" cy="1981200"/>
            <a:chOff x="685800" y="2209800"/>
            <a:chExt cx="2595739" cy="19812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209800"/>
              <a:ext cx="2595739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600262" y="2895600"/>
              <a:ext cx="381026" cy="83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3962400" y="2286000"/>
            <a:ext cx="1219200" cy="2438400"/>
            <a:chOff x="4191000" y="2438400"/>
            <a:chExt cx="1219200" cy="24384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26" t="34615" r="49117" b="24359"/>
            <a:stretch>
              <a:fillRect/>
            </a:stretch>
          </p:blipFill>
          <p:spPr bwMode="auto">
            <a:xfrm>
              <a:off x="4191000" y="2438400"/>
              <a:ext cx="12192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41910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58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06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05400" y="2438400"/>
              <a:ext cx="304800" cy="2438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1000" y="24384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91000" y="27432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91000" y="30480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91000" y="33528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91000" y="36576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91000" y="39624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91000" y="42672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1000" y="4572000"/>
              <a:ext cx="1219200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1524000" y="2286000"/>
            <a:ext cx="2468563" cy="9144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524000" y="4038600"/>
            <a:ext cx="2438400" cy="6858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Group 63"/>
          <p:cNvGrpSpPr>
            <a:grpSpLocks/>
          </p:cNvGrpSpPr>
          <p:nvPr/>
        </p:nvGrpSpPr>
        <p:grpSpPr bwMode="auto">
          <a:xfrm>
            <a:off x="7086600" y="2819400"/>
            <a:ext cx="609600" cy="609600"/>
            <a:chOff x="3394023" y="2056150"/>
            <a:chExt cx="1143000" cy="114300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3962547" y="2818150"/>
              <a:ext cx="532804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2000000">
              <a:off x="3444625" y="2731831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3200000">
              <a:off x="3504157" y="2642534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4400000">
              <a:off x="3556246" y="2578536"/>
              <a:ext cx="535781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5600000">
              <a:off x="3647032" y="2556213"/>
              <a:ext cx="532804" cy="297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800000">
              <a:off x="3746744" y="2566632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8000000">
              <a:off x="3841996" y="2581514"/>
              <a:ext cx="532804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9200000">
              <a:off x="3900039" y="2651463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20400000">
              <a:off x="3947664" y="2725878"/>
              <a:ext cx="532806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3394023" y="2056150"/>
              <a:ext cx="1143000" cy="1143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35" name="TextBox 52"/>
          <p:cNvSpPr txBox="1">
            <a:spLocks noChangeArrowheads="1"/>
          </p:cNvSpPr>
          <p:nvPr/>
        </p:nvSpPr>
        <p:spPr bwMode="auto">
          <a:xfrm>
            <a:off x="6553200" y="4495800"/>
            <a:ext cx="18399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9 orientation bins</a:t>
            </a:r>
          </a:p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0 - 180° degrees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477000" y="28194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96200" y="28194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962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866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477000" y="22098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4770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0866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96200" y="3429000"/>
            <a:ext cx="609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44" name="TextBox 73"/>
          <p:cNvSpPr txBox="1">
            <a:spLocks noChangeArrowheads="1"/>
          </p:cNvSpPr>
          <p:nvPr/>
        </p:nvSpPr>
        <p:spPr bwMode="auto">
          <a:xfrm>
            <a:off x="7010400" y="4114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  <a:latin typeface="Calibri" pitchFamily="34" charset="0"/>
              </a:rPr>
              <a:t>cell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705600" y="41910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0800000">
            <a:off x="7696200" y="41910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80"/>
          <p:cNvSpPr txBox="1">
            <a:spLocks noChangeArrowheads="1"/>
          </p:cNvSpPr>
          <p:nvPr/>
        </p:nvSpPr>
        <p:spPr bwMode="auto">
          <a:xfrm>
            <a:off x="6096000" y="5791200"/>
            <a:ext cx="2638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feature vector per cell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rot="5400000">
            <a:off x="7163594" y="5485606"/>
            <a:ext cx="457200" cy="158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84"/>
          <p:cNvSpPr txBox="1">
            <a:spLocks noChangeArrowheads="1"/>
          </p:cNvSpPr>
          <p:nvPr/>
        </p:nvSpPr>
        <p:spPr bwMode="auto">
          <a:xfrm>
            <a:off x="7543800" y="5257800"/>
            <a:ext cx="1111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normalize</a:t>
            </a:r>
          </a:p>
        </p:txBody>
      </p:sp>
      <p:sp>
        <p:nvSpPr>
          <p:cNvPr id="50" name="TextBox 87"/>
          <p:cNvSpPr txBox="1">
            <a:spLocks noChangeArrowheads="1"/>
          </p:cNvSpPr>
          <p:nvPr/>
        </p:nvSpPr>
        <p:spPr bwMode="auto">
          <a:xfrm>
            <a:off x="3581400" y="5105400"/>
            <a:ext cx="205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Feature vector</a:t>
            </a:r>
          </a:p>
          <a:p>
            <a:pPr algn="ctr"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f = […,…,…,    ,…]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010400" y="2133600"/>
            <a:ext cx="1371600" cy="1371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54" name="TextBox 72"/>
          <p:cNvSpPr txBox="1">
            <a:spLocks noChangeArrowheads="1"/>
          </p:cNvSpPr>
          <p:nvPr/>
        </p:nvSpPr>
        <p:spPr bwMode="auto">
          <a:xfrm>
            <a:off x="7354887" y="1752600"/>
            <a:ext cx="682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B050"/>
                </a:solidFill>
                <a:latin typeface="Calibri" pitchFamily="34" charset="0"/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6067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4TGp_report_diagram">
  <a:themeElements>
    <a:clrScheme name="134TGp_report_diagram 2">
      <a:dk1>
        <a:srgbClr val="23387D"/>
      </a:dk1>
      <a:lt1>
        <a:srgbClr val="FFFFFF"/>
      </a:lt1>
      <a:dk2>
        <a:srgbClr val="1A3D97"/>
      </a:dk2>
      <a:lt2>
        <a:srgbClr val="DDDDDD"/>
      </a:lt2>
      <a:accent1>
        <a:srgbClr val="4972BB"/>
      </a:accent1>
      <a:accent2>
        <a:srgbClr val="6A99D8"/>
      </a:accent2>
      <a:accent3>
        <a:srgbClr val="FFFFFF"/>
      </a:accent3>
      <a:accent4>
        <a:srgbClr val="1C2E6A"/>
      </a:accent4>
      <a:accent5>
        <a:srgbClr val="B1BCDA"/>
      </a:accent5>
      <a:accent6>
        <a:srgbClr val="5F8AC4"/>
      </a:accent6>
      <a:hlink>
        <a:srgbClr val="96B1E6"/>
      </a:hlink>
      <a:folHlink>
        <a:srgbClr val="99C25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4TGp_report_diagram 1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4TGp_report_diagram 2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4972BB"/>
        </a:accent1>
        <a:accent2>
          <a:srgbClr val="6A99D8"/>
        </a:accent2>
        <a:accent3>
          <a:srgbClr val="FFFFFF"/>
        </a:accent3>
        <a:accent4>
          <a:srgbClr val="1C2E6A"/>
        </a:accent4>
        <a:accent5>
          <a:srgbClr val="B1BCDA"/>
        </a:accent5>
        <a:accent6>
          <a:srgbClr val="5F8AC4"/>
        </a:accent6>
        <a:hlink>
          <a:srgbClr val="96B1E6"/>
        </a:hlink>
        <a:folHlink>
          <a:srgbClr val="99C25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4TGp_report_diagram 3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6E51A7"/>
        </a:accent1>
        <a:accent2>
          <a:srgbClr val="8C8EE0"/>
        </a:accent2>
        <a:accent3>
          <a:srgbClr val="FFFFFF"/>
        </a:accent3>
        <a:accent4>
          <a:srgbClr val="1C2E6A"/>
        </a:accent4>
        <a:accent5>
          <a:srgbClr val="BAB3D0"/>
        </a:accent5>
        <a:accent6>
          <a:srgbClr val="7E80CB"/>
        </a:accent6>
        <a:hlink>
          <a:srgbClr val="96B1E6"/>
        </a:hlink>
        <a:folHlink>
          <a:srgbClr val="7BB3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cdb2004134l</Template>
  <TotalTime>10297</TotalTime>
  <Words>960</Words>
  <Application>Microsoft Office PowerPoint</Application>
  <PresentationFormat>On-screen Show (4:3)</PresentationFormat>
  <Paragraphs>288</Paragraphs>
  <Slides>48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134TGp_report_diagram</vt:lpstr>
      <vt:lpstr>Image</vt:lpstr>
      <vt:lpstr>Equation</vt:lpstr>
      <vt:lpstr>Pedestrian Detection and Localization</vt:lpstr>
      <vt:lpstr>Problem statement</vt:lpstr>
      <vt:lpstr>Applications</vt:lpstr>
      <vt:lpstr>Challenges</vt:lpstr>
      <vt:lpstr>Outline</vt:lpstr>
      <vt:lpstr>Existing approaches</vt:lpstr>
      <vt:lpstr>Histogram of Oriented Gradients (HOG)</vt:lpstr>
      <vt:lpstr>Histogram of Oriented Gradients Review</vt:lpstr>
      <vt:lpstr>Histogram of Oriented Gradients Review</vt:lpstr>
      <vt:lpstr>Histogram of Oriented Gradients Review</vt:lpstr>
      <vt:lpstr>Histogram of Oriented Gradients Review</vt:lpstr>
      <vt:lpstr>SVM Review</vt:lpstr>
      <vt:lpstr>Motivation of choosing HOG</vt:lpstr>
      <vt:lpstr>Contributions</vt:lpstr>
      <vt:lpstr>Overview of methodology</vt:lpstr>
      <vt:lpstr>Learning Phase</vt:lpstr>
      <vt:lpstr>Detection Phase</vt:lpstr>
      <vt:lpstr>Scan image at all positions and scales</vt:lpstr>
      <vt:lpstr>Contributions</vt:lpstr>
      <vt:lpstr>Spatial Selective Approach</vt:lpstr>
      <vt:lpstr>Spatial Selective Approach</vt:lpstr>
      <vt:lpstr>Multi-level Approach</vt:lpstr>
      <vt:lpstr>Multi-level Approach</vt:lpstr>
      <vt:lpstr>Fusion Algorithm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Non-maximum suppression</vt:lpstr>
      <vt:lpstr>Experiments</vt:lpstr>
      <vt:lpstr>Result of re-implementation</vt:lpstr>
      <vt:lpstr>Examples</vt:lpstr>
      <vt:lpstr>Result Spatial Selective Method</vt:lpstr>
      <vt:lpstr>Vector Length v.s Speed</vt:lpstr>
      <vt:lpstr>Examples</vt:lpstr>
      <vt:lpstr>Result Multi-Level</vt:lpstr>
      <vt:lpstr>Result(cont…)</vt:lpstr>
      <vt:lpstr>Feature vector length v.s time </vt:lpstr>
      <vt:lpstr>Examples</vt:lpstr>
      <vt:lpstr>Dataset</vt:lpstr>
      <vt:lpstr>Conclusions</vt:lpstr>
      <vt:lpstr>Future work</vt:lpstr>
      <vt:lpstr>Non-uniform grid of points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pedestrians in static image</dc:title>
  <dc:creator>Linh Dang</dc:creator>
  <cp:lastModifiedBy>Linh Dang</cp:lastModifiedBy>
  <cp:revision>96</cp:revision>
  <dcterms:created xsi:type="dcterms:W3CDTF">2006-08-16T00:00:00Z</dcterms:created>
  <dcterms:modified xsi:type="dcterms:W3CDTF">2011-04-13T02:44:49Z</dcterms:modified>
</cp:coreProperties>
</file>